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1620D8A7.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A23C3F-F83F-77F3-DB46-E3A4DB2A16B7}" name="Connor OLoughlin" initials="CO" userId="cd2dd71d79f43c4e" providerId="Windows Live"/>
  <p188:author id="{E2684BD8-D7E4-5C95-D08E-C50970774228}" name="Tristy Vick-Majors" initials="TV" userId="696d8bfd786e8e9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EBBAE"/>
    <a:srgbClr val="6BBD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08B9D0-320A-49AE-B8BD-3E3C9320695D}" v="5" dt="2025-03-12T03:58:45.3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70" autoAdjust="0"/>
    <p:restoredTop sz="96247" autoAdjust="0"/>
  </p:normalViewPr>
  <p:slideViewPr>
    <p:cSldViewPr snapToGrid="0">
      <p:cViewPr>
        <p:scale>
          <a:sx n="50" d="100"/>
          <a:sy n="50" d="100"/>
        </p:scale>
        <p:origin x="-3998" y="-5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10" Type="http://schemas.microsoft.com/office/2018/10/relationships/authors" Target="author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nor OLoughlin" userId="cd2dd71d79f43c4e" providerId="LiveId" clId="{6C08B9D0-320A-49AE-B8BD-3E3C9320695D}"/>
    <pc:docChg chg="undo custSel modSld">
      <pc:chgData name="Connor OLoughlin" userId="cd2dd71d79f43c4e" providerId="LiveId" clId="{6C08B9D0-320A-49AE-B8BD-3E3C9320695D}" dt="2025-03-12T04:04:58.280" v="1222" actId="20577"/>
      <pc:docMkLst>
        <pc:docMk/>
      </pc:docMkLst>
      <pc:sldChg chg="addSp delSp modSp mod modCm">
        <pc:chgData name="Connor OLoughlin" userId="cd2dd71d79f43c4e" providerId="LiveId" clId="{6C08B9D0-320A-49AE-B8BD-3E3C9320695D}" dt="2025-03-12T04:04:58.280" v="1222" actId="20577"/>
        <pc:sldMkLst>
          <pc:docMk/>
          <pc:sldMk cId="371251367" sldId="256"/>
        </pc:sldMkLst>
        <pc:spChg chg="mod">
          <ac:chgData name="Connor OLoughlin" userId="cd2dd71d79f43c4e" providerId="LiveId" clId="{6C08B9D0-320A-49AE-B8BD-3E3C9320695D}" dt="2025-03-11T14:18:35.993" v="226" actId="14100"/>
          <ac:spMkLst>
            <pc:docMk/>
            <pc:sldMk cId="371251367" sldId="256"/>
            <ac:spMk id="5" creationId="{0925CE64-0376-D46E-B4B6-A95D7D825D5A}"/>
          </ac:spMkLst>
        </pc:spChg>
        <pc:spChg chg="add mod">
          <ac:chgData name="Connor OLoughlin" userId="cd2dd71d79f43c4e" providerId="LiveId" clId="{6C08B9D0-320A-49AE-B8BD-3E3C9320695D}" dt="2025-03-11T14:25:12.200" v="595" actId="255"/>
          <ac:spMkLst>
            <pc:docMk/>
            <pc:sldMk cId="371251367" sldId="256"/>
            <ac:spMk id="9" creationId="{B631512F-08F9-D10D-86F1-B3B12F44C852}"/>
          </ac:spMkLst>
        </pc:spChg>
        <pc:spChg chg="mod">
          <ac:chgData name="Connor OLoughlin" userId="cd2dd71d79f43c4e" providerId="LiveId" clId="{6C08B9D0-320A-49AE-B8BD-3E3C9320695D}" dt="2025-03-11T14:25:33.167" v="596" actId="20577"/>
          <ac:spMkLst>
            <pc:docMk/>
            <pc:sldMk cId="371251367" sldId="256"/>
            <ac:spMk id="11" creationId="{EF44016D-E826-8C06-4FE6-C875AAF3E039}"/>
          </ac:spMkLst>
        </pc:spChg>
        <pc:spChg chg="mod">
          <ac:chgData name="Connor OLoughlin" userId="cd2dd71d79f43c4e" providerId="LiveId" clId="{6C08B9D0-320A-49AE-B8BD-3E3C9320695D}" dt="2025-03-11T14:26:49.615" v="689" actId="20577"/>
          <ac:spMkLst>
            <pc:docMk/>
            <pc:sldMk cId="371251367" sldId="256"/>
            <ac:spMk id="12" creationId="{316BF666-8DA4-0F56-9FC3-390B49AF31F3}"/>
          </ac:spMkLst>
        </pc:spChg>
        <pc:spChg chg="mod">
          <ac:chgData name="Connor OLoughlin" userId="cd2dd71d79f43c4e" providerId="LiveId" clId="{6C08B9D0-320A-49AE-B8BD-3E3C9320695D}" dt="2025-03-11T14:26:02.642" v="597" actId="20577"/>
          <ac:spMkLst>
            <pc:docMk/>
            <pc:sldMk cId="371251367" sldId="256"/>
            <ac:spMk id="13" creationId="{789E59F7-0BA9-38CD-8BA6-B739D1F0E9AB}"/>
          </ac:spMkLst>
        </pc:spChg>
        <pc:spChg chg="mod">
          <ac:chgData name="Connor OLoughlin" userId="cd2dd71d79f43c4e" providerId="LiveId" clId="{6C08B9D0-320A-49AE-B8BD-3E3C9320695D}" dt="2025-03-11T12:34:35.713" v="154" actId="207"/>
          <ac:spMkLst>
            <pc:docMk/>
            <pc:sldMk cId="371251367" sldId="256"/>
            <ac:spMk id="14" creationId="{D7A3E09E-5C22-D611-10B7-11A0947A3864}"/>
          </ac:spMkLst>
        </pc:spChg>
        <pc:spChg chg="mod">
          <ac:chgData name="Connor OLoughlin" userId="cd2dd71d79f43c4e" providerId="LiveId" clId="{6C08B9D0-320A-49AE-B8BD-3E3C9320695D}" dt="2025-03-11T14:22:42.659" v="549" actId="20577"/>
          <ac:spMkLst>
            <pc:docMk/>
            <pc:sldMk cId="371251367" sldId="256"/>
            <ac:spMk id="17" creationId="{59772249-2839-40B2-5530-3F122DAFAE04}"/>
          </ac:spMkLst>
        </pc:spChg>
        <pc:spChg chg="mod">
          <ac:chgData name="Connor OLoughlin" userId="cd2dd71d79f43c4e" providerId="LiveId" clId="{6C08B9D0-320A-49AE-B8BD-3E3C9320695D}" dt="2025-03-12T04:04:58.280" v="1222" actId="20577"/>
          <ac:spMkLst>
            <pc:docMk/>
            <pc:sldMk cId="371251367" sldId="256"/>
            <ac:spMk id="23" creationId="{EC460A93-D3F4-2AC7-D6A3-B4BC676A185D}"/>
          </ac:spMkLst>
        </pc:spChg>
        <pc:spChg chg="mod">
          <ac:chgData name="Connor OLoughlin" userId="cd2dd71d79f43c4e" providerId="LiveId" clId="{6C08B9D0-320A-49AE-B8BD-3E3C9320695D}" dt="2025-03-11T14:26:25.164" v="643" actId="20577"/>
          <ac:spMkLst>
            <pc:docMk/>
            <pc:sldMk cId="371251367" sldId="256"/>
            <ac:spMk id="25" creationId="{E2BDED83-435C-9E38-94DC-7AC58E831B79}"/>
          </ac:spMkLst>
        </pc:spChg>
        <pc:picChg chg="add del mod">
          <ac:chgData name="Connor OLoughlin" userId="cd2dd71d79f43c4e" providerId="LiveId" clId="{6C08B9D0-320A-49AE-B8BD-3E3C9320695D}" dt="2025-03-12T03:58:26.377" v="690" actId="478"/>
          <ac:picMkLst>
            <pc:docMk/>
            <pc:sldMk cId="371251367" sldId="256"/>
            <ac:picMk id="3" creationId="{7BC37B36-A652-E0B5-D193-C627CEE4EFD5}"/>
          </ac:picMkLst>
        </pc:picChg>
        <pc:picChg chg="del">
          <ac:chgData name="Connor OLoughlin" userId="cd2dd71d79f43c4e" providerId="LiveId" clId="{6C08B9D0-320A-49AE-B8BD-3E3C9320695D}" dt="2025-03-11T13:55:32.198" v="155" actId="478"/>
          <ac:picMkLst>
            <pc:docMk/>
            <pc:sldMk cId="371251367" sldId="256"/>
            <ac:picMk id="16" creationId="{6A5C4659-FC89-34E0-2575-045DD4A04AD3}"/>
          </ac:picMkLst>
        </pc:picChg>
        <pc:picChg chg="add mod">
          <ac:chgData name="Connor OLoughlin" userId="cd2dd71d79f43c4e" providerId="LiveId" clId="{6C08B9D0-320A-49AE-B8BD-3E3C9320695D}" dt="2025-03-12T03:59:13.099" v="699" actId="1076"/>
          <ac:picMkLst>
            <pc:docMk/>
            <pc:sldMk cId="371251367" sldId="256"/>
            <ac:picMk id="18" creationId="{49B61748-E4C2-3EF6-C23F-52CA36D9EE48}"/>
          </ac:picMkLst>
        </pc:picChg>
        <pc:extLst>
          <p:ext xmlns:p="http://schemas.openxmlformats.org/presentationml/2006/main" uri="{D6D511B9-2390-475A-947B-AFAB55BFBCF1}">
            <pc226:cmChg xmlns:pc226="http://schemas.microsoft.com/office/powerpoint/2022/06/main/command" chg="mod">
              <pc226:chgData name="Connor OLoughlin" userId="cd2dd71d79f43c4e" providerId="LiveId" clId="{6C08B9D0-320A-49AE-B8BD-3E3C9320695D}" dt="2025-03-11T14:26:02.642" v="597" actId="20577"/>
              <pc2:cmMkLst xmlns:pc2="http://schemas.microsoft.com/office/powerpoint/2019/9/main/command">
                <pc:docMk/>
                <pc:sldMk cId="371251367" sldId="256"/>
                <pc2:cmMk id="{8DFD5100-6CCD-CF40-BF29-4E819B627280}"/>
              </pc2:cmMkLst>
            </pc226:cmChg>
            <pc226:cmChg xmlns:pc226="http://schemas.microsoft.com/office/powerpoint/2022/06/main/command" chg="mod">
              <pc226:chgData name="Connor OLoughlin" userId="cd2dd71d79f43c4e" providerId="LiveId" clId="{6C08B9D0-320A-49AE-B8BD-3E3C9320695D}" dt="2025-03-11T14:26:49.615" v="689" actId="20577"/>
              <pc2:cmMkLst xmlns:pc2="http://schemas.microsoft.com/office/powerpoint/2019/9/main/command">
                <pc:docMk/>
                <pc:sldMk cId="371251367" sldId="256"/>
                <pc2:cmMk id="{E13F9C1E-91F4-1C40-BFB4-99298EBBA4AA}"/>
              </pc2:cmMkLst>
            </pc226:cmChg>
            <pc226:cmChg xmlns:pc226="http://schemas.microsoft.com/office/powerpoint/2022/06/main/command" chg="mod">
              <pc226:chgData name="Connor OLoughlin" userId="cd2dd71d79f43c4e" providerId="LiveId" clId="{6C08B9D0-320A-49AE-B8BD-3E3C9320695D}" dt="2025-03-11T14:22:42.659" v="549" actId="20577"/>
              <pc2:cmMkLst xmlns:pc2="http://schemas.microsoft.com/office/powerpoint/2019/9/main/command">
                <pc:docMk/>
                <pc:sldMk cId="371251367" sldId="256"/>
                <pc2:cmMk id="{FAE29D1E-CC66-914A-B441-52731A89607E}"/>
              </pc2:cmMkLst>
            </pc226:cmChg>
            <pc226:cmChg xmlns:pc226="http://schemas.microsoft.com/office/powerpoint/2022/06/main/command" chg="mod">
              <pc226:chgData name="Connor OLoughlin" userId="cd2dd71d79f43c4e" providerId="LiveId" clId="{6C08B9D0-320A-49AE-B8BD-3E3C9320695D}" dt="2025-03-11T14:25:33.167" v="596" actId="20577"/>
              <pc2:cmMkLst xmlns:pc2="http://schemas.microsoft.com/office/powerpoint/2019/9/main/command">
                <pc:docMk/>
                <pc:sldMk cId="371251367" sldId="256"/>
                <pc2:cmMk id="{BEEB4B23-BE5B-E641-95F9-D0CD572CB44B}"/>
              </pc2:cmMkLst>
            </pc226:cmChg>
            <pc226:cmChg xmlns:pc226="http://schemas.microsoft.com/office/powerpoint/2022/06/main/command" chg="mod">
              <pc226:chgData name="Connor OLoughlin" userId="cd2dd71d79f43c4e" providerId="LiveId" clId="{6C08B9D0-320A-49AE-B8BD-3E3C9320695D}" dt="2025-03-11T14:25:33.167" v="596" actId="20577"/>
              <pc2:cmMkLst xmlns:pc2="http://schemas.microsoft.com/office/powerpoint/2019/9/main/command">
                <pc:docMk/>
                <pc:sldMk cId="371251367" sldId="256"/>
                <pc2:cmMk id="{A85CAB26-A7E4-DB48-B493-EDDDEDD7F331}"/>
              </pc2:cmMkLst>
            </pc226:cmChg>
            <pc226:cmChg xmlns:pc226="http://schemas.microsoft.com/office/powerpoint/2022/06/main/command" chg="mod">
              <pc226:chgData name="Connor OLoughlin" userId="cd2dd71d79f43c4e" providerId="LiveId" clId="{6C08B9D0-320A-49AE-B8BD-3E3C9320695D}" dt="2025-03-11T14:26:25.164" v="643" actId="20577"/>
              <pc2:cmMkLst xmlns:pc2="http://schemas.microsoft.com/office/powerpoint/2019/9/main/command">
                <pc:docMk/>
                <pc:sldMk cId="371251367" sldId="256"/>
                <pc2:cmMk id="{94F1FF2E-9299-0348-BB68-0D4BFD10C917}"/>
              </pc2:cmMkLst>
            </pc226:cmChg>
            <pc226:cmChg xmlns:pc226="http://schemas.microsoft.com/office/powerpoint/2022/06/main/command" chg="mod">
              <pc226:chgData name="Connor OLoughlin" userId="cd2dd71d79f43c4e" providerId="LiveId" clId="{6C08B9D0-320A-49AE-B8BD-3E3C9320695D}" dt="2025-03-11T14:26:02.642" v="597" actId="20577"/>
              <pc2:cmMkLst xmlns:pc2="http://schemas.microsoft.com/office/powerpoint/2019/9/main/command">
                <pc:docMk/>
                <pc:sldMk cId="371251367" sldId="256"/>
                <pc2:cmMk id="{736CE230-A51A-9D47-8F9A-405436D36E54}"/>
              </pc2:cmMkLst>
            </pc226:cmChg>
            <pc226:cmChg xmlns:pc226="http://schemas.microsoft.com/office/powerpoint/2022/06/main/command" chg="mod">
              <pc226:chgData name="Connor OLoughlin" userId="cd2dd71d79f43c4e" providerId="LiveId" clId="{6C08B9D0-320A-49AE-B8BD-3E3C9320695D}" dt="2025-03-11T14:26:02.642" v="597" actId="20577"/>
              <pc2:cmMkLst xmlns:pc2="http://schemas.microsoft.com/office/powerpoint/2019/9/main/command">
                <pc:docMk/>
                <pc:sldMk cId="371251367" sldId="256"/>
                <pc2:cmMk id="{E089264B-1196-134F-9A8C-1C613541192A}"/>
              </pc2:cmMkLst>
            </pc226:cmChg>
            <pc226:cmChg xmlns:pc226="http://schemas.microsoft.com/office/powerpoint/2022/06/main/command" chg="mod">
              <pc226:chgData name="Connor OLoughlin" userId="cd2dd71d79f43c4e" providerId="LiveId" clId="{6C08B9D0-320A-49AE-B8BD-3E3C9320695D}" dt="2025-03-11T14:25:33.167" v="596" actId="20577"/>
              <pc2:cmMkLst xmlns:pc2="http://schemas.microsoft.com/office/powerpoint/2019/9/main/command">
                <pc:docMk/>
                <pc:sldMk cId="371251367" sldId="256"/>
                <pc2:cmMk id="{7E423079-421C-7641-A09C-E3C7FBC5C763}"/>
              </pc2:cmMkLst>
            </pc226:cmChg>
            <pc226:cmChg xmlns:pc226="http://schemas.microsoft.com/office/powerpoint/2022/06/main/command" chg="mod">
              <pc226:chgData name="Connor OLoughlin" userId="cd2dd71d79f43c4e" providerId="LiveId" clId="{6C08B9D0-320A-49AE-B8BD-3E3C9320695D}" dt="2025-03-12T04:04:58.280" v="1222" actId="20577"/>
              <pc2:cmMkLst xmlns:pc2="http://schemas.microsoft.com/office/powerpoint/2019/9/main/command">
                <pc:docMk/>
                <pc:sldMk cId="371251367" sldId="256"/>
                <pc2:cmMk id="{1EE6B289-57B5-224D-A64A-2A42215CFA15}"/>
              </pc2:cmMkLst>
            </pc226:cmChg>
            <pc226:cmChg xmlns:pc226="http://schemas.microsoft.com/office/powerpoint/2022/06/main/command" chg="mod">
              <pc226:chgData name="Connor OLoughlin" userId="cd2dd71d79f43c4e" providerId="LiveId" clId="{6C08B9D0-320A-49AE-B8BD-3E3C9320695D}" dt="2025-03-11T14:26:02.642" v="597" actId="20577"/>
              <pc2:cmMkLst xmlns:pc2="http://schemas.microsoft.com/office/powerpoint/2019/9/main/command">
                <pc:docMk/>
                <pc:sldMk cId="371251367" sldId="256"/>
                <pc2:cmMk id="{600644A8-10DE-3B45-AEEB-081B4F3903AC}"/>
              </pc2:cmMkLst>
            </pc226:cmChg>
            <pc226:cmChg xmlns:pc226="http://schemas.microsoft.com/office/powerpoint/2022/06/main/command" chg="mod">
              <pc226:chgData name="Connor OLoughlin" userId="cd2dd71d79f43c4e" providerId="LiveId" clId="{6C08B9D0-320A-49AE-B8BD-3E3C9320695D}" dt="2025-03-11T14:26:02.642" v="597" actId="20577"/>
              <pc2:cmMkLst xmlns:pc2="http://schemas.microsoft.com/office/powerpoint/2019/9/main/command">
                <pc:docMk/>
                <pc:sldMk cId="371251367" sldId="256"/>
                <pc2:cmMk id="{4DB789A9-4EEA-BA4A-88E7-CEFECDCC392B}"/>
              </pc2:cmMkLst>
            </pc226:cmChg>
            <pc226:cmChg xmlns:pc226="http://schemas.microsoft.com/office/powerpoint/2022/06/main/command" chg="mod">
              <pc226:chgData name="Connor OLoughlin" userId="cd2dd71d79f43c4e" providerId="LiveId" clId="{6C08B9D0-320A-49AE-B8BD-3E3C9320695D}" dt="2025-03-11T14:26:02.642" v="597" actId="20577"/>
              <pc2:cmMkLst xmlns:pc2="http://schemas.microsoft.com/office/powerpoint/2019/9/main/command">
                <pc:docMk/>
                <pc:sldMk cId="371251367" sldId="256"/>
                <pc2:cmMk id="{C74DBDC2-7969-C447-99B3-DCC83ECA4E8F}"/>
              </pc2:cmMkLst>
            </pc226:cmChg>
            <pc226:cmChg xmlns:pc226="http://schemas.microsoft.com/office/powerpoint/2022/06/main/command" chg="mod">
              <pc226:chgData name="Connor OLoughlin" userId="cd2dd71d79f43c4e" providerId="LiveId" clId="{6C08B9D0-320A-49AE-B8BD-3E3C9320695D}" dt="2025-03-11T14:26:02.642" v="597" actId="20577"/>
              <pc2:cmMkLst xmlns:pc2="http://schemas.microsoft.com/office/powerpoint/2019/9/main/command">
                <pc:docMk/>
                <pc:sldMk cId="371251367" sldId="256"/>
                <pc2:cmMk id="{C3CACEC8-D88A-4968-8BEA-335A7045C108}"/>
              </pc2:cmMkLst>
            </pc226:cmChg>
            <pc226:cmChg xmlns:pc226="http://schemas.microsoft.com/office/powerpoint/2022/06/main/command" chg="mod">
              <pc226:chgData name="Connor OLoughlin" userId="cd2dd71d79f43c4e" providerId="LiveId" clId="{6C08B9D0-320A-49AE-B8BD-3E3C9320695D}" dt="2025-03-11T14:26:02.642" v="597" actId="20577"/>
              <pc2:cmMkLst xmlns:pc2="http://schemas.microsoft.com/office/powerpoint/2019/9/main/command">
                <pc:docMk/>
                <pc:sldMk cId="371251367" sldId="256"/>
                <pc2:cmMk id="{76CA9DCF-A6B4-614B-8D58-D0D06F23BDD2}"/>
              </pc2:cmMkLst>
            </pc226:cmChg>
            <pc226:cmChg xmlns:pc226="http://schemas.microsoft.com/office/powerpoint/2022/06/main/command" chg="mod">
              <pc226:chgData name="Connor OLoughlin" userId="cd2dd71d79f43c4e" providerId="LiveId" clId="{6C08B9D0-320A-49AE-B8BD-3E3C9320695D}" dt="2025-03-11T14:26:02.642" v="597" actId="20577"/>
              <pc2:cmMkLst xmlns:pc2="http://schemas.microsoft.com/office/powerpoint/2019/9/main/command">
                <pc:docMk/>
                <pc:sldMk cId="371251367" sldId="256"/>
                <pc2:cmMk id="{97456DD0-982C-E54F-B71E-4CFADB573BE0}"/>
              </pc2:cmMkLst>
            </pc226:cmChg>
            <pc226:cmChg xmlns:pc226="http://schemas.microsoft.com/office/powerpoint/2022/06/main/command" chg="mod">
              <pc226:chgData name="Connor OLoughlin" userId="cd2dd71d79f43c4e" providerId="LiveId" clId="{6C08B9D0-320A-49AE-B8BD-3E3C9320695D}" dt="2025-03-11T14:26:02.642" v="597" actId="20577"/>
              <pc2:cmMkLst xmlns:pc2="http://schemas.microsoft.com/office/powerpoint/2019/9/main/command">
                <pc:docMk/>
                <pc:sldMk cId="371251367" sldId="256"/>
                <pc2:cmMk id="{41E454DC-DB1D-6C49-9773-725BEF89BD3A}"/>
              </pc2:cmMkLst>
            </pc226:cmChg>
            <pc226:cmChg xmlns:pc226="http://schemas.microsoft.com/office/powerpoint/2022/06/main/command" chg="mod">
              <pc226:chgData name="Connor OLoughlin" userId="cd2dd71d79f43c4e" providerId="LiveId" clId="{6C08B9D0-320A-49AE-B8BD-3E3C9320695D}" dt="2025-03-11T14:25:33.167" v="596" actId="20577"/>
              <pc2:cmMkLst xmlns:pc2="http://schemas.microsoft.com/office/powerpoint/2019/9/main/command">
                <pc:docMk/>
                <pc:sldMk cId="371251367" sldId="256"/>
                <pc2:cmMk id="{C43871DC-86B4-4845-A485-5EF31573DA4D}"/>
              </pc2:cmMkLst>
            </pc226:cmChg>
            <pc226:cmChg xmlns:pc226="http://schemas.microsoft.com/office/powerpoint/2022/06/main/command" chg="mod">
              <pc226:chgData name="Connor OLoughlin" userId="cd2dd71d79f43c4e" providerId="LiveId" clId="{6C08B9D0-320A-49AE-B8BD-3E3C9320695D}" dt="2025-03-12T04:04:58.280" v="1222" actId="20577"/>
              <pc2:cmMkLst xmlns:pc2="http://schemas.microsoft.com/office/powerpoint/2019/9/main/command">
                <pc:docMk/>
                <pc:sldMk cId="371251367" sldId="256"/>
                <pc2:cmMk id="{264F7DDF-758D-B440-87ED-F89C351A1204}"/>
              </pc2:cmMkLst>
            </pc226:cmChg>
          </p:ext>
        </pc:extLst>
      </pc:sldChg>
    </pc:docChg>
  </pc:docChgLst>
</pc:chgInfo>
</file>

<file path=ppt/comments/modernComment_100_1620D8A7.xml><?xml version="1.0" encoding="utf-8"?>
<p188:cmLst xmlns:a="http://schemas.openxmlformats.org/drawingml/2006/main" xmlns:r="http://schemas.openxmlformats.org/officeDocument/2006/relationships" xmlns:p188="http://schemas.microsoft.com/office/powerpoint/2018/8/main">
  <p188:cm id="{C3CACEC8-D88A-4968-8BEA-335A7045C108}" authorId="{29A23C3F-F83F-77F3-DB46-E3A4DB2A16B7}" created="2025-03-10T13:36:44.264">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158" len="89">
        <ac:context len="765" hash="472894939"/>
      </ac:txMk>
    </ac:txMkLst>
    <p188:pos x="13373852" y="3162300"/>
    <p188:replyLst>
      <p188:reply id="{0150D175-0B8D-404D-9D44-4B771F5348C6}" authorId="{E2684BD8-D7E4-5C95-D08E-C50970774228}" created="2025-03-10T14:39:28.751">
        <p188:txBody>
          <a:bodyPr/>
          <a:lstStyle/>
          <a:p>
            <a:r>
              <a:rPr lang="en-US"/>
              <a:t>Sometimes it happens. But if this is your conclusion, you need to explain it. Also, saying “did not appear to be directly” is unclear. To look at “direct” impacts, you need stats, and “did not appear to be” is a qualitative statement.  
I don’t see any stats or that you have tried any other plots. You will need to examine the data more closely and think it over even if all of that does not go on the poster. 
What would be your next step here to test this?</a:t>
            </a:r>
          </a:p>
        </p188:txBody>
      </p188:reply>
    </p188:replyLst>
    <p188:txBody>
      <a:bodyPr/>
      <a:lstStyle/>
      <a:p>
        <a:r>
          <a:rPr lang="en-US"/>
          <a:t>Different from what I have in the abstract. I am not really sure what to do.</a:t>
        </a:r>
      </a:p>
    </p188:txBody>
  </p188:cm>
  <p188:cm id="{A85CAB26-A7E4-DB48-B493-EDDDEDD7F331}" authorId="{E2684BD8-D7E4-5C95-D08E-C50970774228}" created="2025-03-10T14:15:46.835">
    <ac:txMkLst xmlns:ac="http://schemas.microsoft.com/office/drawing/2013/main/command">
      <pc:docMk xmlns:pc="http://schemas.microsoft.com/office/powerpoint/2013/main/command"/>
      <pc:sldMk xmlns:pc="http://schemas.microsoft.com/office/powerpoint/2013/main/command" cId="371251367" sldId="256"/>
      <ac:spMk id="11" creationId="{EF44016D-E826-8C06-4FE6-C875AAF3E039}"/>
      <ac:txMk cp="86" len="2">
        <ac:context len="539" hash="2600620002"/>
      </ac:txMk>
    </ac:txMkLst>
    <p188:pos x="13082787" y="1940174"/>
    <p188:replyLst>
      <p188:reply id="{CC2C2DEA-9FDB-4A6D-9D72-A485EB016739}" authorId="{29A23C3F-F83F-77F3-DB46-E3A4DB2A16B7}" created="2025-03-11T14:23:35.404">
        <p188:txBody>
          <a:bodyPr/>
          <a:lstStyle/>
          <a:p>
            <a:r>
              <a:rPr lang="en-US"/>
              <a:t>I will make sure to add periods to the end of bullet point.</a:t>
            </a:r>
          </a:p>
        </p188:txBody>
      </p188:reply>
    </p188:replyLst>
    <p188:txBody>
      <a:bodyPr/>
      <a:lstStyle/>
      <a:p>
        <a:r>
          <a:rPr lang="en-US"/>
          <a:t>Be consistent with use of “.” at end of bullets. Should be on all of them.</a:t>
        </a:r>
      </a:p>
    </p188:txBody>
  </p188:cm>
  <p188:cm id="{7E423079-421C-7641-A09C-E3C7FBC5C763}" authorId="{E2684BD8-D7E4-5C95-D08E-C50970774228}" created="2025-03-10T14:16:07.965">
    <ac:txMkLst xmlns:ac="http://schemas.microsoft.com/office/drawing/2013/main/command">
      <pc:docMk xmlns:pc="http://schemas.microsoft.com/office/powerpoint/2013/main/command"/>
      <pc:sldMk xmlns:pc="http://schemas.microsoft.com/office/powerpoint/2013/main/command" cId="371251367" sldId="256"/>
      <ac:spMk id="11" creationId="{EF44016D-E826-8C06-4FE6-C875AAF3E039}"/>
      <ac:txMk cp="89" len="3">
        <ac:context len="539" hash="2600620002"/>
      </ac:txMk>
    </ac:txMkLst>
    <p188:pos x="1480067" y="2529454"/>
    <p188:replyLst>
      <p188:reply id="{6A7A96C0-8851-4549-A35C-2CE8C1614E53}" authorId="{29A23C3F-F83F-77F3-DB46-E3A4DB2A16B7}" created="2025-03-11T14:24:55.662">
        <p188:txBody>
          <a:bodyPr/>
          <a:lstStyle/>
          <a:p>
            <a:r>
              <a:rPr lang="en-US"/>
              <a:t>I had left it as acronyms since they were used in the abstract but changed it since I shortened the abstract</a:t>
            </a:r>
          </a:p>
        </p188:txBody>
      </p188:reply>
    </p188:replyLst>
    <p188:txBody>
      <a:bodyPr/>
      <a:lstStyle/>
      <a:p>
        <a:r>
          <a:rPr lang="en-US"/>
          <a:t>For this and others, need to define acronym at first use.</a:t>
        </a:r>
      </a:p>
    </p188:txBody>
  </p188:cm>
  <p188:cm id="{C43871DC-86B4-4845-A485-5EF31573DA4D}" authorId="{E2684BD8-D7E4-5C95-D08E-C50970774228}" created="2025-03-10T14:17:16.731">
    <ac:txMkLst xmlns:ac="http://schemas.microsoft.com/office/drawing/2013/main/command">
      <pc:docMk xmlns:pc="http://schemas.microsoft.com/office/powerpoint/2013/main/command"/>
      <pc:sldMk xmlns:pc="http://schemas.microsoft.com/office/powerpoint/2013/main/command" cId="371251367" sldId="256"/>
      <ac:spMk id="11" creationId="{EF44016D-E826-8C06-4FE6-C875AAF3E039}"/>
      <ac:txMk cp="441" len="44">
        <ac:context len="539" hash="2600620002"/>
      </ac:txMk>
    </ac:txMkLst>
    <p188:pos x="11132067" y="4683374"/>
    <p188:replyLst>
      <p188:reply id="{C5D1DF1A-784D-4BF4-ADA5-8487672625A0}" authorId="{29A23C3F-F83F-77F3-DB46-E3A4DB2A16B7}" created="2025-03-11T13:57:21.688">
        <p188:txBody>
          <a:bodyPr/>
          <a:lstStyle/>
          <a:p>
            <a:r>
              <a:rPr lang="en-US"/>
              <a:t>Sounds good, would cpms be the current unit to use here?</a:t>
            </a:r>
          </a:p>
        </p188:txBody>
      </p188:reply>
    </p188:replyLst>
    <p188:txBody>
      <a:bodyPr/>
      <a:lstStyle/>
      <a:p>
        <a:r>
          <a:rPr lang="en-US"/>
          <a:t>Change to “quantified using liquid scintillation”.
Just for the record, “disintegration” is not a complete unit. Make sure you know the units that go with this measurement.</a:t>
        </a:r>
      </a:p>
    </p188:txBody>
  </p188:cm>
  <p188:cm id="{BEEB4B23-BE5B-E641-95F9-D0CD572CB44B}" authorId="{E2684BD8-D7E4-5C95-D08E-C50970774228}" created="2025-03-10T14:17:32.396">
    <ac:txMkLst xmlns:ac="http://schemas.microsoft.com/office/drawing/2013/main/command">
      <pc:docMk xmlns:pc="http://schemas.microsoft.com/office/powerpoint/2013/main/command"/>
      <pc:sldMk xmlns:pc="http://schemas.microsoft.com/office/powerpoint/2013/main/command" cId="371251367" sldId="256"/>
      <ac:spMk id="11" creationId="{EF44016D-E826-8C06-4FE6-C875AAF3E039}"/>
      <ac:txMk cp="496" len="3">
        <ac:context len="539" hash="2600620002"/>
      </ac:txMk>
    </ac:txMkLst>
    <p188:pos x="2699267" y="5272654"/>
    <p188:replyLst>
      <p188:reply id="{71253BB7-8B00-4486-885F-DD5339E61559}" authorId="{29A23C3F-F83F-77F3-DB46-E3A4DB2A16B7}" created="2025-03-11T13:56:12.761">
        <p188:txBody>
          <a:bodyPr/>
          <a:lstStyle/>
          <a:p>
            <a:r>
              <a:rPr lang="en-US"/>
              <a:t>Fixed this</a:t>
            </a:r>
          </a:p>
        </p188:txBody>
      </p188:reply>
    </p188:replyLst>
    <p188:txBody>
      <a:bodyPr/>
      <a:lstStyle/>
      <a:p>
        <a:r>
          <a:rPr lang="en-US"/>
          <a:t>Is snow a proper noun? </a:t>
        </a:r>
      </a:p>
    </p188:txBody>
  </p188:cm>
  <p188:cm id="{FAE29D1E-CC66-914A-B441-52731A89607E}" authorId="{E2684BD8-D7E4-5C95-D08E-C50970774228}" created="2025-03-10T14:18:02.146">
    <ac:txMkLst xmlns:ac="http://schemas.microsoft.com/office/drawing/2013/main/command">
      <pc:docMk xmlns:pc="http://schemas.microsoft.com/office/powerpoint/2013/main/command"/>
      <pc:sldMk xmlns:pc="http://schemas.microsoft.com/office/powerpoint/2013/main/command" cId="371251367" sldId="256"/>
      <ac:spMk id="17" creationId="{59772249-2839-40B2-5530-3F122DAFAE04}"/>
      <ac:txMk cp="105" len="4">
        <ac:context len="111" hash="476155459"/>
      </ac:txMk>
    </ac:txMkLst>
    <p188:pos x="2298700" y="1128178"/>
    <p188:replyLst>
      <p188:reply id="{7D6A3BE4-AE1C-4FA7-9823-CCC13C4E031E}" authorId="{29A23C3F-F83F-77F3-DB46-E3A4DB2A16B7}" created="2025-03-11T14:22:49.146">
        <p188:txBody>
          <a:bodyPr/>
          <a:lstStyle/>
          <a:p>
            <a:r>
              <a:rPr lang="en-US"/>
              <a:t>Got it</a:t>
            </a:r>
          </a:p>
        </p188:txBody>
      </p188:reply>
    </p188:replyLst>
    <p188:txBody>
      <a:bodyPr/>
      <a:lstStyle/>
      <a:p>
        <a:r>
          <a:rPr lang="en-US"/>
          <a:t>Need to have “.” At end. Goes for others too.</a:t>
        </a:r>
      </a:p>
    </p188:txBody>
  </p188:cm>
  <p188:cm id="{673C072C-87E3-D647-AED8-943462D2D0C7}" authorId="{E2684BD8-D7E4-5C95-D08E-C50970774228}" created="2025-03-10T14:20:05.592">
    <ac:deMkLst xmlns:ac="http://schemas.microsoft.com/office/drawing/2013/main/command">
      <pc:docMk xmlns:pc="http://schemas.microsoft.com/office/powerpoint/2013/main/command"/>
      <pc:sldMk xmlns:pc="http://schemas.microsoft.com/office/powerpoint/2013/main/command" cId="371251367" sldId="256"/>
      <ac:picMk id="16" creationId="{6A5C4659-FC89-34E0-2575-045DD4A04AD3}"/>
    </ac:deMkLst>
    <p188:txBody>
      <a:bodyPr/>
      <a:lstStyle/>
      <a:p>
        <a:r>
          <a:rPr lang="en-US"/>
          <a:t>The map is a good idea, but I would suggest the following:
1. Put the scale bar on the map itself.
2. Put the legend on the map itself and remove the “Winter Grab Sampling Sites” header.
3. Trim white space from around the map.
4. Make circles slightly larger.
5. Remove the illegible small text from the map layer and include large labels with the lake names and perhaps a key city or two to help people orient.</a:t>
        </a:r>
      </a:p>
    </p188:txBody>
  </p188:cm>
  <p188:cm id="{264F7DDF-758D-B440-87ED-F89C351A1204}" authorId="{E2684BD8-D7E4-5C95-D08E-C50970774228}" created="2025-03-10T14:21:15.811">
    <ac:txMkLst xmlns:ac="http://schemas.microsoft.com/office/drawing/2013/main/command">
      <pc:docMk xmlns:pc="http://schemas.microsoft.com/office/powerpoint/2013/main/command"/>
      <pc:sldMk xmlns:pc="http://schemas.microsoft.com/office/powerpoint/2013/main/command" cId="371251367" sldId="256"/>
      <ac:spMk id="23" creationId="{EC460A93-D3F4-2AC7-D6A3-B4BC676A185D}"/>
      <ac:txMk cp="199">
        <ac:context len="200" hash="865409502"/>
      </ac:txMk>
    </ac:txMkLst>
    <p188:pos x="5666740" y="1137584"/>
    <p188:txBody>
      <a:bodyPr/>
      <a:lstStyle/>
      <a:p>
        <a:r>
          <a:rPr lang="en-US"/>
          <a:t>Abbreviation needs a “.” after it.</a:t>
        </a:r>
      </a:p>
    </p188:txBody>
  </p188:cm>
  <p188:cm id="{1EE6B289-57B5-224D-A64A-2A42215CFA15}" authorId="{E2684BD8-D7E4-5C95-D08E-C50970774228}" created="2025-03-10T14:23:40.981">
    <ac:txMkLst xmlns:ac="http://schemas.microsoft.com/office/drawing/2013/main/command">
      <pc:docMk xmlns:pc="http://schemas.microsoft.com/office/powerpoint/2013/main/command"/>
      <pc:sldMk xmlns:pc="http://schemas.microsoft.com/office/powerpoint/2013/main/command" cId="371251367" sldId="256"/>
      <ac:spMk id="23" creationId="{EC460A93-D3F4-2AC7-D6A3-B4BC676A185D}"/>
      <ac:txMk cp="199">
        <ac:context len="200" hash="865409502"/>
      </ac:txMk>
    </ac:txMkLst>
    <p188:pos x="8694420" y="1503344"/>
    <p188:txBody>
      <a:bodyPr/>
      <a:lstStyle/>
      <a:p>
        <a:r>
          <a:rPr lang="en-US"/>
          <a:t>Not sure what you mean here. Can you just mention the situation for each lake? Or find another way to make this clearer. 
Sometimes when writing, it helps to stop and consider the topic of the sentence (meaning, the thing you think is the important part of the sentence) and see if you can write it so that you lead with that. In this case, maybe the important thing you are trying to say is that some years have missing data, but there is a reason for that. Can you rearrange the sentence so that it is easier for you to make that point?</a:t>
        </a:r>
      </a:p>
    </p188:txBody>
  </p188:cm>
  <p188:cm id="{18204EAB-DD43-194D-AE47-1AA5C89C4001}" authorId="{E2684BD8-D7E4-5C95-D08E-C50970774228}" created="2025-03-10T14:25:59.043">
    <ac:deMkLst xmlns:ac="http://schemas.microsoft.com/office/drawing/2013/main/command">
      <pc:docMk xmlns:pc="http://schemas.microsoft.com/office/powerpoint/2013/main/command"/>
      <pc:sldMk xmlns:pc="http://schemas.microsoft.com/office/powerpoint/2013/main/command" cId="371251367" sldId="256"/>
      <ac:picMk id="45" creationId="{AFC43CEC-45CB-4A2E-7235-5B403DC143EF}"/>
    </ac:deMkLst>
    <p188:txBody>
      <a:bodyPr/>
      <a:lstStyle/>
      <a:p>
        <a:r>
          <a:rPr lang="en-US"/>
          <a:t>I see that you’re using transparent boxes to help with the issue of overlap. That is fine, but to compensate the colors need to be darker shades. These are quite pale and might be tough to see.
Also, try adjusting your axis limits. Both the x and y extend far beyond the range of the data, resulting in a lot of white space. Then, move the legend more inside of the plot.
Make axis and tick labels larger.
Spell out leucine and thymidine. There is no need to abbreviate them. If you did need to abbreviate, you would need to define the acronyms in the caption.</a:t>
        </a:r>
      </a:p>
    </p188:txBody>
  </p188:cm>
  <p188:cm id="{0B398228-D557-1A47-9F3B-5A40BAB910BD}" authorId="{E2684BD8-D7E4-5C95-D08E-C50970774228}" created="2025-03-10T14:26:45.789">
    <ac:deMkLst xmlns:ac="http://schemas.microsoft.com/office/drawing/2013/main/command">
      <pc:docMk xmlns:pc="http://schemas.microsoft.com/office/powerpoint/2013/main/command"/>
      <pc:sldMk xmlns:pc="http://schemas.microsoft.com/office/powerpoint/2013/main/command" cId="371251367" sldId="256"/>
      <ac:picMk id="22" creationId="{43517B3D-0CEE-411C-534D-28C1A266CBDB}"/>
    </ac:deMkLst>
    <p188:txBody>
      <a:bodyPr/>
      <a:lstStyle/>
      <a:p>
        <a:r>
          <a:rPr lang="en-US"/>
          <a:t>If it is an average, there should be an error bar. 
Axis and tick labels need to be larger.</a:t>
        </a:r>
      </a:p>
    </p188:txBody>
  </p188:cm>
  <p188:cm id="{94F1FF2E-9299-0348-BB68-0D4BFD10C917}" authorId="{E2684BD8-D7E4-5C95-D08E-C50970774228}" created="2025-03-10T14:28:12.183">
    <ac:txMkLst xmlns:ac="http://schemas.microsoft.com/office/drawing/2013/main/command">
      <pc:docMk xmlns:pc="http://schemas.microsoft.com/office/powerpoint/2013/main/command"/>
      <pc:sldMk xmlns:pc="http://schemas.microsoft.com/office/powerpoint/2013/main/command" cId="371251367" sldId="256"/>
      <ac:spMk id="25" creationId="{E2BDED83-435C-9E38-94DC-7AC58E831B79}"/>
      <ac:txMk cp="13">
        <ac:context len="16" hash="2767983136"/>
      </ac:txMk>
    </ac:txMkLst>
    <p188:pos x="9534293" y="777731"/>
    <p188:txBody>
      <a:bodyPr/>
      <a:lstStyle/>
      <a:p>
        <a:r>
          <a:rPr lang="en-US"/>
          <a:t>I understand that you are using snow and ice thickness as an indicator of winter severity. But, you haven’t really set up that idea clearly, or made a statement about the relative severity of the winters. So if might be better to label this “snow and ice cover” and then discuss winter severity in those terms either in the caption or later in the poster discussion.</a:t>
        </a:r>
      </a:p>
    </p188:txBody>
  </p188:cm>
  <p188:cm id="{E13F9C1E-91F4-1C40-BFB4-99298EBBA4AA}" authorId="{E2684BD8-D7E4-5C95-D08E-C50970774228}" created="2025-03-10T14:28:47.836">
    <ac:txMkLst xmlns:ac="http://schemas.microsoft.com/office/drawing/2013/main/command">
      <pc:docMk xmlns:pc="http://schemas.microsoft.com/office/powerpoint/2013/main/command"/>
      <pc:sldMk xmlns:pc="http://schemas.microsoft.com/office/powerpoint/2013/main/command" cId="371251367" sldId="256"/>
      <ac:spMk id="12" creationId="{316BF666-8DA4-0F56-9FC3-390B49AF31F3}"/>
      <ac:txMk cp="1" len="16">
        <ac:context len="37" hash="2475072683"/>
      </ac:txMk>
    </ac:txMkLst>
    <p188:pos x="14004692" y="782319"/>
    <p188:txBody>
      <a:bodyPr/>
      <a:lstStyle/>
      <a:p>
        <a:r>
          <a:rPr lang="en-US"/>
          <a:t>It would make more sense to put EEMS and DOC together and then microbial activity.</a:t>
        </a:r>
      </a:p>
    </p188:txBody>
  </p188:cm>
  <p188:cm id="{4D917FE1-87CE-3D4E-85C3-27C3ADDED4C8}" authorId="{E2684BD8-D7E4-5C95-D08E-C50970774228}" created="2025-03-10T14:29:07.592">
    <ac:txMkLst xmlns:ac="http://schemas.microsoft.com/office/drawing/2013/main/command">
      <pc:docMk xmlns:pc="http://schemas.microsoft.com/office/powerpoint/2013/main/command"/>
      <pc:sldMk xmlns:pc="http://schemas.microsoft.com/office/powerpoint/2013/main/command" cId="371251367" sldId="256"/>
      <ac:spMk id="28" creationId="{614AE277-1DF6-2B19-3156-354D097F748D}"/>
      <ac:txMk cp="10" len="17">
        <ac:context len="139" hash="868022525"/>
      </ac:txMk>
    </ac:txMkLst>
    <p188:pos x="3594100" y="774551"/>
    <p188:txBody>
      <a:bodyPr/>
      <a:lstStyle/>
      <a:p>
        <a:r>
          <a:rPr lang="en-US"/>
          <a:t>Why is it preliminary?</a:t>
        </a:r>
      </a:p>
    </p188:txBody>
  </p188:cm>
  <p188:cm id="{938AB694-D3D6-424D-9537-C15FF9A0FE91}" authorId="{E2684BD8-D7E4-5C95-D08E-C50970774228}" created="2025-03-10T14:30:58.339">
    <ac:txMkLst xmlns:ac="http://schemas.microsoft.com/office/drawing/2013/main/command">
      <pc:docMk xmlns:pc="http://schemas.microsoft.com/office/powerpoint/2013/main/command"/>
      <pc:sldMk xmlns:pc="http://schemas.microsoft.com/office/powerpoint/2013/main/command" cId="371251367" sldId="256"/>
      <ac:spMk id="24" creationId="{74760C9C-1DBC-F697-CAF9-4B33B94BE80A}"/>
      <ac:txMk cp="39" len="32">
        <ac:context len="238" hash="773832542"/>
      </ac:txMk>
    </ac:txMkLst>
    <p188:pos x="9588500" y="766112"/>
    <p188:txBody>
      <a:bodyPr/>
      <a:lstStyle/>
      <a:p>
        <a:r>
          <a:rPr lang="en-US"/>
          <a:t>This is a lot of words to describe this. Try being more direct (here and elsewhere in the poster), e.g. - Rates of leucine vs thymidine incorporation showing the relationship between…
Make axis label units using superscripts instead of /. This goes for all labels that contain /.</a:t>
        </a:r>
      </a:p>
    </p188:txBody>
  </p188:cm>
  <p188:cm id="{29DADB3A-2A67-9449-9323-DCC41B90E58D}" authorId="{E2684BD8-D7E4-5C95-D08E-C50970774228}" created="2025-03-10T14:33:24.289">
    <ac:deMkLst xmlns:ac="http://schemas.microsoft.com/office/drawing/2013/main/command">
      <pc:docMk xmlns:pc="http://schemas.microsoft.com/office/powerpoint/2013/main/command"/>
      <pc:sldMk xmlns:pc="http://schemas.microsoft.com/office/powerpoint/2013/main/command" cId="371251367" sldId="256"/>
      <ac:picMk id="33" creationId="{83EEEF5A-DE90-B33F-4BD1-654E32E90B06}"/>
    </ac:deMkLst>
    <p188:txBody>
      <a:bodyPr/>
      <a:lstStyle/>
      <a:p>
        <a:r>
          <a:rPr lang="en-US"/>
          <a:t>Try to make colors richer so they match the ones on the map - goes for all figures.
make St. Clair not have a single wide bar.</a:t>
        </a:r>
      </a:p>
    </p188:txBody>
  </p188:cm>
  <p188:cm id="{3D0A2A9E-A897-7541-8954-2FA6221C7A23}" authorId="{E2684BD8-D7E4-5C95-D08E-C50970774228}" created="2025-03-10T14:33:51.808">
    <ac:deMkLst xmlns:ac="http://schemas.microsoft.com/office/drawing/2013/main/command">
      <pc:docMk xmlns:pc="http://schemas.microsoft.com/office/powerpoint/2013/main/command"/>
      <pc:sldMk xmlns:pc="http://schemas.microsoft.com/office/powerpoint/2013/main/command" cId="371251367" sldId="256"/>
      <ac:picMk id="33" creationId="{83EEEF5A-DE90-B33F-4BD1-654E32E90B06}"/>
    </ac:deMkLst>
    <p188:txBody>
      <a:bodyPr/>
      <a:lstStyle/>
      <a:p>
        <a:r>
          <a:rPr lang="en-US"/>
          <a:t>The gray and white should be corrected so that it is all white to match the other figures.</a:t>
        </a:r>
      </a:p>
    </p188:txBody>
  </p188:cm>
  <p188:cm id="{3E0A3AA9-8B57-684D-A0ED-C5EF5662DF5C}" authorId="{E2684BD8-D7E4-5C95-D08E-C50970774228}" created="2025-03-10T14:35:22.770">
    <ac:deMkLst xmlns:ac="http://schemas.microsoft.com/office/drawing/2013/main/command">
      <pc:docMk xmlns:pc="http://schemas.microsoft.com/office/powerpoint/2013/main/command"/>
      <pc:sldMk xmlns:pc="http://schemas.microsoft.com/office/powerpoint/2013/main/command" cId="371251367" sldId="256"/>
      <ac:picMk id="37" creationId="{971A4A67-810C-7423-80A6-7323F6E349F8}"/>
    </ac:deMkLst>
    <p188:txBody>
      <a:bodyPr/>
      <a:lstStyle/>
      <a:p>
        <a:r>
          <a:rPr lang="en-US"/>
          <a:t>Here and elsewhere, you probably do not need the “lake” label on the x axis.</a:t>
        </a:r>
      </a:p>
    </p188:txBody>
  </p188:cm>
  <p188:cm id="{22C34EA4-A64E-EC47-9009-C277A39EA352}" authorId="{E2684BD8-D7E4-5C95-D08E-C50970774228}" created="2025-03-10T14:35:49.844">
    <ac:deMkLst xmlns:ac="http://schemas.microsoft.com/office/drawing/2013/main/command">
      <pc:docMk xmlns:pc="http://schemas.microsoft.com/office/powerpoint/2013/main/command"/>
      <pc:sldMk xmlns:pc="http://schemas.microsoft.com/office/powerpoint/2013/main/command" cId="371251367" sldId="256"/>
      <ac:picMk id="33" creationId="{83EEEF5A-DE90-B33F-4BD1-654E32E90B06}"/>
    </ac:deMkLst>
    <p188:txBody>
      <a:bodyPr/>
      <a:lstStyle/>
      <a:p>
        <a:r>
          <a:rPr lang="en-US"/>
          <a:t>There is too much “white” space around these figures (they need to cover more of the blue area).</a:t>
        </a:r>
      </a:p>
    </p188:txBody>
  </p188:cm>
  <p188:cm id="{736CE230-A51A-9D47-8F9A-405436D36E54}" authorId="{E2684BD8-D7E4-5C95-D08E-C50970774228}" created="2025-03-10T14:36:28.576">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12" len="1">
        <ac:context len="765" hash="472894939"/>
      </ac:txMk>
    </ac:txMkLst>
    <p188:pos x="965952" y="1938173"/>
    <p188:txBody>
      <a:bodyPr/>
      <a:lstStyle/>
      <a:p>
        <a:r>
          <a:rPr lang="en-US"/>
          <a:t>Remove extra space and make bullet size consistent </a:t>
        </a:r>
      </a:p>
    </p188:txBody>
  </p188:cm>
  <p188:cm id="{8DFD5100-6CCD-CF40-BF29-4E819B627280}" authorId="{E2684BD8-D7E4-5C95-D08E-C50970774228}" created="2025-03-10T14:36:53.736">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121" len="19">
        <ac:context len="765" hash="472894939"/>
      </ac:txMk>
    </ac:txMkLst>
    <p188:pos x="7834112" y="2425853"/>
    <p188:txBody>
      <a:bodyPr/>
      <a:lstStyle/>
      <a:p>
        <a:r>
          <a:rPr lang="en-US"/>
          <a:t>Ice and snow are not proper nouns. If you’re not sure what I mean, you should look it up. Be sure to use correct capitalization.</a:t>
        </a:r>
      </a:p>
    </p188:txBody>
  </p188:cm>
  <p188:cm id="{6EBEF138-FE37-574E-8160-E02B90BE580A}" authorId="{E2684BD8-D7E4-5C95-D08E-C50970774228}" created="2025-03-10T14:37:28.788">
    <ac:de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deMkLst>
    <p188:txBody>
      <a:bodyPr/>
      <a:lstStyle/>
      <a:p>
        <a:r>
          <a:rPr lang="en-US"/>
          <a:t>“Figure” should be capitalized.</a:t>
        </a:r>
      </a:p>
    </p188:txBody>
  </p188:cm>
  <p188:cm id="{53432F42-2AF5-1747-BE42-0522362B6F5A}" authorId="{E2684BD8-D7E4-5C95-D08E-C50970774228}" created="2025-03-10T14:39:53.677">
    <ac:txMkLst xmlns:ac="http://schemas.microsoft.com/office/drawing/2013/main/command">
      <pc:docMk xmlns:pc="http://schemas.microsoft.com/office/powerpoint/2013/main/command"/>
      <pc:sldMk xmlns:pc="http://schemas.microsoft.com/office/powerpoint/2013/main/command" cId="371251367" sldId="256"/>
      <ac:spMk id="28" creationId="{614AE277-1DF6-2B19-3156-354D097F748D}"/>
      <ac:txMk cp="114" len="8">
        <ac:context len="139" hash="868022525"/>
      </ac:txMk>
    </ac:txMkLst>
    <p188:pos x="3716020" y="1140311"/>
    <p188:txBody>
      <a:bodyPr/>
      <a:lstStyle/>
      <a:p>
        <a:r>
          <a:rPr lang="en-US"/>
          <a:t>Needs error bars.</a:t>
        </a:r>
      </a:p>
    </p188:txBody>
  </p188:cm>
  <p188:cm id="{4AEA6A82-680E-A04B-A8AB-E177E3DC9B74}" authorId="{E2684BD8-D7E4-5C95-D08E-C50970774228}" created="2025-03-10T14:40:48.805">
    <ac:txMkLst xmlns:ac="http://schemas.microsoft.com/office/drawing/2013/main/command">
      <pc:docMk xmlns:pc="http://schemas.microsoft.com/office/powerpoint/2013/main/command"/>
      <pc:sldMk xmlns:pc="http://schemas.microsoft.com/office/powerpoint/2013/main/command" cId="371251367" sldId="256"/>
      <ac:spMk id="28" creationId="{614AE277-1DF6-2B19-3156-354D097F748D}"/>
      <ac:txMk cp="74" len="59">
        <ac:context len="139" hash="868022525"/>
      </ac:txMk>
    </ac:txMkLst>
    <p188:pos x="12900660" y="774551"/>
    <p188:txBody>
      <a:bodyPr/>
      <a:lstStyle/>
      <a:p>
        <a:r>
          <a:rPr lang="en-US"/>
          <a:t>Come up with another way to say this that is not redundant. Saying it was plotted is obvious because we are looking a plot. You have two sentences here, when you really don’t need that many words. </a:t>
        </a:r>
      </a:p>
    </p188:txBody>
  </p188:cm>
  <p188:cm id="{E089264B-1196-134F-9A8C-1C613541192A}" authorId="{E2684BD8-D7E4-5C95-D08E-C50970774228}" created="2025-03-10T14:42:53.210">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287" len="15">
        <ac:context len="765" hash="472894939"/>
      </ac:txMk>
    </ac:txMkLst>
    <p188:pos x="8748512" y="3604413"/>
    <p188:txBody>
      <a:bodyPr/>
      <a:lstStyle/>
      <a:p>
        <a:r>
          <a:rPr lang="en-US"/>
          <a:t>Without stats, or at least error bars, you can’t really say this.</a:t>
        </a:r>
      </a:p>
    </p188:txBody>
  </p188:cm>
  <p188:cm id="{4DB789A9-4EEA-BA4A-88E7-CEFECDCC392B}" authorId="{E2684BD8-D7E4-5C95-D08E-C50970774228}" created="2025-03-10T14:43:26.628">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323" len="101">
        <ac:context len="765" hash="472894939"/>
      </ac:txMk>
    </ac:txMkLst>
    <p188:pos x="13909792" y="4193693"/>
    <p188:txBody>
      <a:bodyPr/>
      <a:lstStyle/>
      <a:p>
        <a:r>
          <a:rPr lang="en-US"/>
          <a:t>Could there be other explanations? You will need to think through the possibilities.</a:t>
        </a:r>
      </a:p>
    </p188:txBody>
  </p188:cm>
  <p188:cm id="{C74DBDC2-7969-C447-99B3-DCC83ECA4E8F}" authorId="{E2684BD8-D7E4-5C95-D08E-C50970774228}" created="2025-03-10T14:45:05.473">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437" len="23">
        <ac:context len="765" hash="472894939"/>
      </ac:txMk>
    </ac:txMkLst>
    <p188:pos x="5720832" y="5270653"/>
    <p188:txBody>
      <a:bodyPr/>
      <a:lstStyle/>
      <a:p>
        <a:r>
          <a:rPr lang="en-US"/>
          <a:t>What do you mean “complexity…was poorer”?
This is another case where you need to consider word order. You could flip this sentence around to make it easier to read and get rid of the “since the…”, which makes it sound like an afterthought. Try something like “Higher HIX in 2022 vs. 2024 suggests that…”</a:t>
        </a:r>
      </a:p>
    </p188:txBody>
  </p188:cm>
  <p188:cm id="{600644A8-10DE-3B45-AEEB-081B4F3903AC}" authorId="{E2684BD8-D7E4-5C95-D08E-C50970774228}" created="2025-03-10T14:45:25.302">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633" len="14">
        <ac:context len="765" hash="472894939"/>
      </ac:txMk>
    </ac:txMkLst>
    <p188:pos x="12385792" y="6367933"/>
    <p188:txBody>
      <a:bodyPr/>
      <a:lstStyle/>
      <a:p>
        <a:r>
          <a:rPr lang="en-US"/>
          <a:t>More aromatic than?</a:t>
        </a:r>
      </a:p>
    </p188:txBody>
  </p188:cm>
  <p188:cm id="{41E454DC-DB1D-6C49-9773-725BEF89BD3A}" authorId="{E2684BD8-D7E4-5C95-D08E-C50970774228}" created="2025-03-10T14:47:40.509">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571" len="38">
        <ac:context len="765" hash="472894939"/>
      </ac:txMk>
    </ac:txMkLst>
    <p188:pos x="6330432" y="6367933"/>
    <p188:txBody>
      <a:bodyPr/>
      <a:lstStyle/>
      <a:p>
        <a:r>
          <a:rPr lang="en-US"/>
          <a:t>Is it the value itself that suggest this? Or a comparison of the value? What you have written implies that there is some known value of SUVA that indicates terrestrial origin, but I think what you are trying to say is that it is a comparison.</a:t>
        </a:r>
      </a:p>
    </p188:txBody>
  </p188:cm>
  <p188:cm id="{97456DD0-982C-E54F-B71E-4CFADB573BE0}" authorId="{E2684BD8-D7E4-5C95-D08E-C50970774228}" created="2025-03-10T14:48:18.449">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693" len="8">
        <ac:context len="765" hash="472894939"/>
      </ac:txMk>
    </ac:txMkLst>
    <p188:pos x="3749792" y="7444893"/>
    <p188:txBody>
      <a:bodyPr/>
      <a:lstStyle/>
      <a:p>
        <a:r>
          <a:rPr lang="en-US"/>
          <a:t>Come up with better wording. This is too informal. 
This is a reasonable explanation, but need to think about if there are others. </a:t>
        </a:r>
      </a:p>
    </p188:txBody>
  </p188:cm>
  <p188:cm id="{76CA9DCF-A6B4-614B-8D58-D0D06F23BDD2}" authorId="{E2684BD8-D7E4-5C95-D08E-C50970774228}" created="2025-03-10T14:52:24.673">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0" len="11">
        <ac:context len="765" hash="472894939"/>
      </ac:txMk>
    </ac:txMkLst>
    <p188:pos x="9134592" y="779933"/>
    <p188:txBody>
      <a:bodyPr/>
      <a:lstStyle/>
      <a:p>
        <a:r>
          <a:rPr lang="en-US"/>
          <a:t>I would suggest making this “Conclusions and Future Directions”, or add a “Future Directions” box. This especially make sense because you talk about 2025 but only have snow and ice data from 2025.</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1FA638-2637-428D-853A-AD6839F31214}" type="datetimeFigureOut">
              <a:rPr lang="en-US" smtClean="0"/>
              <a:t>3/10/2025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5B2AB2-CB9B-4F4C-9C29-C84ADA3BA28B}" type="slidenum">
              <a:rPr lang="en-US" smtClean="0"/>
              <a:t>‹#›</a:t>
            </a:fld>
            <a:endParaRPr lang="en-US"/>
          </a:p>
        </p:txBody>
      </p:sp>
    </p:spTree>
    <p:extLst>
      <p:ext uri="{BB962C8B-B14F-4D97-AF65-F5344CB8AC3E}">
        <p14:creationId xmlns:p14="http://schemas.microsoft.com/office/powerpoint/2010/main" val="1260034585"/>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5B2AB2-CB9B-4F4C-9C29-C84ADA3BA28B}" type="slidenum">
              <a:rPr lang="en-US" smtClean="0"/>
              <a:t>1</a:t>
            </a:fld>
            <a:endParaRPr lang="en-US"/>
          </a:p>
        </p:txBody>
      </p:sp>
    </p:spTree>
    <p:extLst>
      <p:ext uri="{BB962C8B-B14F-4D97-AF65-F5344CB8AC3E}">
        <p14:creationId xmlns:p14="http://schemas.microsoft.com/office/powerpoint/2010/main" val="2833259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1D12C9-4EF1-4A09-A404-CC26BB1F21EB}" type="datetimeFigureOut">
              <a:rPr lang="en-US" smtClean="0"/>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2811496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D12C9-4EF1-4A09-A404-CC26BB1F21EB}" type="datetimeFigureOut">
              <a:rPr lang="en-US" smtClean="0"/>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2567794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D12C9-4EF1-4A09-A404-CC26BB1F21EB}" type="datetimeFigureOut">
              <a:rPr lang="en-US" smtClean="0"/>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1913508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D12C9-4EF1-4A09-A404-CC26BB1F21EB}" type="datetimeFigureOut">
              <a:rPr lang="en-US" smtClean="0"/>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2196702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tint val="82000"/>
                  </a:schemeClr>
                </a:solidFill>
              </a:defRPr>
            </a:lvl1pPr>
            <a:lvl2pPr marL="2194560" indent="0">
              <a:buNone/>
              <a:defRPr sz="9600">
                <a:solidFill>
                  <a:schemeClr val="tx1">
                    <a:tint val="82000"/>
                  </a:schemeClr>
                </a:solidFill>
              </a:defRPr>
            </a:lvl2pPr>
            <a:lvl3pPr marL="4389120" indent="0">
              <a:buNone/>
              <a:defRPr sz="8640">
                <a:solidFill>
                  <a:schemeClr val="tx1">
                    <a:tint val="82000"/>
                  </a:schemeClr>
                </a:solidFill>
              </a:defRPr>
            </a:lvl3pPr>
            <a:lvl4pPr marL="6583680" indent="0">
              <a:buNone/>
              <a:defRPr sz="7680">
                <a:solidFill>
                  <a:schemeClr val="tx1">
                    <a:tint val="82000"/>
                  </a:schemeClr>
                </a:solidFill>
              </a:defRPr>
            </a:lvl4pPr>
            <a:lvl5pPr marL="8778240" indent="0">
              <a:buNone/>
              <a:defRPr sz="7680">
                <a:solidFill>
                  <a:schemeClr val="tx1">
                    <a:tint val="82000"/>
                  </a:schemeClr>
                </a:solidFill>
              </a:defRPr>
            </a:lvl5pPr>
            <a:lvl6pPr marL="10972800" indent="0">
              <a:buNone/>
              <a:defRPr sz="7680">
                <a:solidFill>
                  <a:schemeClr val="tx1">
                    <a:tint val="82000"/>
                  </a:schemeClr>
                </a:solidFill>
              </a:defRPr>
            </a:lvl6pPr>
            <a:lvl7pPr marL="13167360" indent="0">
              <a:buNone/>
              <a:defRPr sz="7680">
                <a:solidFill>
                  <a:schemeClr val="tx1">
                    <a:tint val="82000"/>
                  </a:schemeClr>
                </a:solidFill>
              </a:defRPr>
            </a:lvl7pPr>
            <a:lvl8pPr marL="15361920" indent="0">
              <a:buNone/>
              <a:defRPr sz="7680">
                <a:solidFill>
                  <a:schemeClr val="tx1">
                    <a:tint val="82000"/>
                  </a:schemeClr>
                </a:solidFill>
              </a:defRPr>
            </a:lvl8pPr>
            <a:lvl9pPr marL="17556480" indent="0">
              <a:buNone/>
              <a:defRPr sz="768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1D12C9-4EF1-4A09-A404-CC26BB1F21EB}" type="datetimeFigureOut">
              <a:rPr lang="en-US" smtClean="0"/>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875390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1D12C9-4EF1-4A09-A404-CC26BB1F21EB}" type="datetimeFigureOut">
              <a:rPr lang="en-US" smtClean="0"/>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3437934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1D12C9-4EF1-4A09-A404-CC26BB1F21EB}" type="datetimeFigureOut">
              <a:rPr lang="en-US" smtClean="0"/>
              <a:t>3/10/2025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1085991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1D12C9-4EF1-4A09-A404-CC26BB1F21EB}" type="datetimeFigureOut">
              <a:rPr lang="en-US" smtClean="0"/>
              <a:t>3/10/2025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1544880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1D12C9-4EF1-4A09-A404-CC26BB1F21EB}" type="datetimeFigureOut">
              <a:rPr lang="en-US" smtClean="0"/>
              <a:t>3/10/2025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630388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9D1D12C9-4EF1-4A09-A404-CC26BB1F21EB}" type="datetimeFigureOut">
              <a:rPr lang="en-US" smtClean="0"/>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1101765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9D1D12C9-4EF1-4A09-A404-CC26BB1F21EB}" type="datetimeFigureOut">
              <a:rPr lang="en-US" smtClean="0"/>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3194141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82000"/>
                  </a:schemeClr>
                </a:solidFill>
              </a:defRPr>
            </a:lvl1pPr>
          </a:lstStyle>
          <a:p>
            <a:fld id="{9D1D12C9-4EF1-4A09-A404-CC26BB1F21EB}" type="datetimeFigureOut">
              <a:rPr lang="en-US" smtClean="0"/>
              <a:t>3/10/2025</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82000"/>
                  </a:schemeClr>
                </a:solidFill>
              </a:defRPr>
            </a:lvl1pPr>
          </a:lstStyle>
          <a:p>
            <a:fld id="{CA827A61-8C1E-4FF9-AB58-142F6701E844}" type="slidenum">
              <a:rPr lang="en-US" smtClean="0"/>
              <a:t>‹#›</a:t>
            </a:fld>
            <a:endParaRPr lang="en-US"/>
          </a:p>
        </p:txBody>
      </p:sp>
    </p:spTree>
    <p:extLst>
      <p:ext uri="{BB962C8B-B14F-4D97-AF65-F5344CB8AC3E}">
        <p14:creationId xmlns:p14="http://schemas.microsoft.com/office/powerpoint/2010/main" val="11636778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tiff"/><Relationship Id="rId3" Type="http://schemas.microsoft.com/office/2018/10/relationships/comments" Target="../comments/modernComment_100_1620D8A7.xml"/><Relationship Id="rId7"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image" Target="../media/image2.tiff"/><Relationship Id="rId10" Type="http://schemas.openxmlformats.org/officeDocument/2006/relationships/image" Target="../media/image7.tiff"/><Relationship Id="rId4" Type="http://schemas.openxmlformats.org/officeDocument/2006/relationships/image" Target="../media/image1.png"/><Relationship Id="rId9"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45000">
              <a:schemeClr val="accent1">
                <a:lumMod val="45000"/>
                <a:lumOff val="55000"/>
              </a:schemeClr>
            </a:gs>
            <a:gs pos="70000">
              <a:schemeClr val="accent1">
                <a:lumMod val="45000"/>
                <a:lumOff val="55000"/>
              </a:schemeClr>
            </a:gs>
            <a:gs pos="99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B70AD72-CC9D-2306-83D7-0BAD390DBE63}"/>
              </a:ext>
            </a:extLst>
          </p:cNvPr>
          <p:cNvSpPr txBox="1"/>
          <p:nvPr/>
        </p:nvSpPr>
        <p:spPr>
          <a:xfrm>
            <a:off x="0" y="-94646"/>
            <a:ext cx="43891200" cy="3205777"/>
          </a:xfrm>
          <a:prstGeom prst="rect">
            <a:avLst/>
          </a:prstGeom>
          <a:gradFill>
            <a:gsLst>
              <a:gs pos="78000">
                <a:schemeClr val="accent1">
                  <a:lumMod val="5000"/>
                  <a:lumOff val="95000"/>
                </a:schemeClr>
              </a:gs>
              <a:gs pos="0">
                <a:schemeClr val="bg2">
                  <a:lumMod val="90000"/>
                </a:schemeClr>
              </a:gs>
            </a:gsLst>
            <a:lin ang="5400000" scaled="1"/>
          </a:gradFill>
          <a:ln w="76200">
            <a:noFill/>
          </a:ln>
        </p:spPr>
        <p:txBody>
          <a:bodyPr wrap="square" rtlCol="0">
            <a:noAutofit/>
          </a:bodyPr>
          <a:lstStyle/>
          <a:p>
            <a:pPr marL="0" marR="0" algn="ctr">
              <a:lnSpc>
                <a:spcPct val="115000"/>
              </a:lnSpc>
              <a:spcAft>
                <a:spcPts val="800"/>
              </a:spcAft>
            </a:pPr>
            <a:endParaRPr lang="en-US" sz="8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BAA35C26-04EA-A7AF-8DAF-CA50CE3ACDDD}"/>
              </a:ext>
            </a:extLst>
          </p:cNvPr>
          <p:cNvSpPr txBox="1"/>
          <p:nvPr/>
        </p:nvSpPr>
        <p:spPr>
          <a:xfrm>
            <a:off x="8359391" y="-36892"/>
            <a:ext cx="24901909" cy="2577885"/>
          </a:xfrm>
          <a:prstGeom prst="rect">
            <a:avLst/>
          </a:prstGeom>
          <a:gradFill>
            <a:gsLst>
              <a:gs pos="78000">
                <a:schemeClr val="accent1">
                  <a:lumMod val="5000"/>
                  <a:lumOff val="95000"/>
                </a:schemeClr>
              </a:gs>
              <a:gs pos="0">
                <a:schemeClr val="bg2">
                  <a:lumMod val="90000"/>
                </a:schemeClr>
              </a:gs>
            </a:gsLst>
            <a:lin ang="5400000" scaled="1"/>
          </a:gradFill>
          <a:ln w="76200">
            <a:noFill/>
          </a:ln>
        </p:spPr>
        <p:txBody>
          <a:bodyPr wrap="square" rtlCol="0">
            <a:spAutoFit/>
          </a:bodyPr>
          <a:lstStyle/>
          <a:p>
            <a:pPr marL="0" marR="0" algn="ctr">
              <a:lnSpc>
                <a:spcPct val="115000"/>
              </a:lnSpc>
              <a:spcAft>
                <a:spcPts val="800"/>
              </a:spcAft>
            </a:pPr>
            <a:r>
              <a:rPr lang="en-US" sz="7200" kern="100" dirty="0">
                <a:effectLst/>
                <a:latin typeface="Aptos" panose="020B0004020202020204" pitchFamily="34" charset="0"/>
                <a:ea typeface="Aptos" panose="020B0004020202020204" pitchFamily="34" charset="0"/>
                <a:cs typeface="Times New Roman" panose="02020603050405020304" pitchFamily="18" charset="0"/>
              </a:rPr>
              <a:t>Winter Severity Influences Carbon Availability and Microbial Activity in The Laurentian Great Lakes</a:t>
            </a:r>
          </a:p>
        </p:txBody>
      </p:sp>
      <p:sp>
        <p:nvSpPr>
          <p:cNvPr id="5" name="TextBox 4">
            <a:extLst>
              <a:ext uri="{FF2B5EF4-FFF2-40B4-BE49-F238E27FC236}">
                <a16:creationId xmlns:a16="http://schemas.microsoft.com/office/drawing/2014/main" id="{0925CE64-0376-D46E-B4B6-A95D7D825D5A}"/>
              </a:ext>
            </a:extLst>
          </p:cNvPr>
          <p:cNvSpPr txBox="1"/>
          <p:nvPr/>
        </p:nvSpPr>
        <p:spPr>
          <a:xfrm>
            <a:off x="572253" y="5250089"/>
            <a:ext cx="13905748" cy="6110590"/>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6000" kern="100" dirty="0">
                <a:latin typeface="Aptos" panose="020B0004020202020204" pitchFamily="34" charset="0"/>
                <a:ea typeface="Aptos" panose="020B0004020202020204" pitchFamily="34" charset="0"/>
                <a:cs typeface="Times New Roman" panose="02020603050405020304" pitchFamily="18" charset="0"/>
              </a:rPr>
              <a:t>Abstract</a:t>
            </a:r>
          </a:p>
          <a:p>
            <a:pPr marL="342900" marR="0" lvl="0" indent="-342900">
              <a:lnSpc>
                <a:spcPct val="115000"/>
              </a:lnSpc>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 Ice cover is used as an indicator for winter severity.</a:t>
            </a:r>
          </a:p>
          <a:p>
            <a:pPr marL="742950" marR="0" lvl="1" indent="-285750">
              <a:lnSpc>
                <a:spcPct val="115000"/>
              </a:lnSpc>
              <a:buFont typeface="Courier New" panose="02070309020205020404" pitchFamily="49" charset="0"/>
              <a:buChar char="o"/>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Creates a barrier between lake water and the surrounding atmosphere and terrestrial ecosystem.</a:t>
            </a:r>
          </a:p>
          <a:p>
            <a:pPr marL="342900" marR="0" lvl="0" indent="-342900">
              <a:lnSpc>
                <a:spcPct val="115000"/>
              </a:lnSpc>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Understanding how ice drives ecological biogeochemical processes is important due to the </a:t>
            </a:r>
            <a:r>
              <a:rPr lang="en-US" sz="2800" kern="100" dirty="0" err="1">
                <a:effectLst/>
                <a:latin typeface="Aptos" panose="020B0004020202020204" pitchFamily="34" charset="0"/>
                <a:ea typeface="Aptos" panose="020B0004020202020204" pitchFamily="34" charset="0"/>
                <a:cs typeface="Times New Roman" panose="02020603050405020304" pitchFamily="18" charset="0"/>
              </a:rPr>
              <a:t>interseasonal</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 effects produced by winter processes.</a:t>
            </a:r>
          </a:p>
          <a:p>
            <a:pPr marL="342900" marR="0" lvl="0" indent="-342900">
              <a:lnSpc>
                <a:spcPct val="115000"/>
              </a:lnSpc>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Recent studies have shown that differences in winter severity can influence carbon cycling and microbial activity.</a:t>
            </a:r>
          </a:p>
          <a:p>
            <a:pPr marL="342900" marR="0" lvl="0" indent="-342900">
              <a:lnSpc>
                <a:spcPct val="115000"/>
              </a:lnSpc>
              <a:spcAft>
                <a:spcPts val="800"/>
              </a:spcAft>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We present our findings that show how microbial activity and carbon availability are influenced by winter severity.</a:t>
            </a:r>
          </a:p>
          <a:p>
            <a:pPr marL="0" marR="0">
              <a:lnSpc>
                <a:spcPct val="115000"/>
              </a:lnSpc>
              <a:spcAft>
                <a:spcPts val="800"/>
              </a:spcAft>
            </a:pPr>
            <a:endParaRPr lang="en-US" sz="6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D257726-E8BC-D6FF-F100-1692C6DF9AF8}"/>
              </a:ext>
            </a:extLst>
          </p:cNvPr>
          <p:cNvSpPr txBox="1"/>
          <p:nvPr/>
        </p:nvSpPr>
        <p:spPr>
          <a:xfrm>
            <a:off x="0" y="3433896"/>
            <a:ext cx="43891200" cy="832600"/>
          </a:xfrm>
          <a:prstGeom prst="rect">
            <a:avLst/>
          </a:prstGeom>
          <a:noFill/>
          <a:ln w="76200">
            <a:noFill/>
          </a:ln>
        </p:spPr>
        <p:txBody>
          <a:bodyPr wrap="square" rtlCol="0">
            <a:spAutoFit/>
          </a:bodyPr>
          <a:lstStyle/>
          <a:p>
            <a:pPr marL="0" marR="0" algn="ctr">
              <a:lnSpc>
                <a:spcPct val="115000"/>
              </a:lnSpc>
              <a:spcAft>
                <a:spcPts val="800"/>
              </a:spcAft>
            </a:pPr>
            <a:r>
              <a:rPr lang="en-US" sz="4400" dirty="0">
                <a:effectLst/>
                <a:latin typeface="Aptos" panose="020B0004020202020204" pitchFamily="34" charset="0"/>
                <a:ea typeface="Aptos" panose="020B0004020202020204" pitchFamily="34" charset="0"/>
                <a:cs typeface="Times New Roman" panose="02020603050405020304" pitchFamily="18" charset="0"/>
              </a:rPr>
              <a:t>Connor O’Loughlin</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4400" dirty="0">
                <a:effectLst/>
                <a:latin typeface="Aptos" panose="020B0004020202020204" pitchFamily="34" charset="0"/>
                <a:ea typeface="Aptos" panose="020B0004020202020204" pitchFamily="34" charset="0"/>
                <a:cs typeface="Times New Roman" panose="02020603050405020304" pitchFamily="18" charset="0"/>
              </a:rPr>
              <a:t>, Gordon Paterson</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4400" dirty="0">
                <a:effectLst/>
                <a:latin typeface="Aptos" panose="020B0004020202020204" pitchFamily="34" charset="0"/>
                <a:ea typeface="Aptos" panose="020B0004020202020204" pitchFamily="34" charset="0"/>
                <a:cs typeface="Times New Roman" panose="02020603050405020304" pitchFamily="18" charset="0"/>
              </a:rPr>
              <a:t>, Nicole Wagner</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2</a:t>
            </a:r>
            <a:r>
              <a:rPr lang="en-US" sz="4400" dirty="0">
                <a:effectLst/>
                <a:latin typeface="Aptos" panose="020B0004020202020204" pitchFamily="34" charset="0"/>
                <a:ea typeface="Aptos" panose="020B0004020202020204" pitchFamily="34" charset="0"/>
                <a:cs typeface="Times New Roman" panose="02020603050405020304" pitchFamily="18" charset="0"/>
              </a:rPr>
              <a:t>, Hunter Carrick</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3</a:t>
            </a:r>
            <a:r>
              <a:rPr lang="en-US" sz="4400" dirty="0">
                <a:effectLst/>
                <a:latin typeface="Aptos" panose="020B0004020202020204" pitchFamily="34" charset="0"/>
                <a:ea typeface="Aptos" panose="020B0004020202020204" pitchFamily="34" charset="0"/>
                <a:cs typeface="Times New Roman" panose="02020603050405020304" pitchFamily="18" charset="0"/>
              </a:rPr>
              <a:t>, Jonathan Doubek</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4</a:t>
            </a:r>
            <a:r>
              <a:rPr lang="en-US" sz="4400" dirty="0">
                <a:effectLst/>
                <a:latin typeface="Aptos" panose="020B0004020202020204" pitchFamily="34" charset="0"/>
                <a:ea typeface="Aptos" panose="020B0004020202020204" pitchFamily="34" charset="0"/>
                <a:cs typeface="Times New Roman" panose="02020603050405020304" pitchFamily="18" charset="0"/>
              </a:rPr>
              <a:t>, Donald Uzarski</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3</a:t>
            </a:r>
            <a:r>
              <a:rPr lang="en-US" sz="4400" dirty="0">
                <a:effectLst/>
                <a:latin typeface="Aptos" panose="020B0004020202020204" pitchFamily="34" charset="0"/>
                <a:ea typeface="Aptos" panose="020B0004020202020204" pitchFamily="34" charset="0"/>
                <a:cs typeface="Times New Roman" panose="02020603050405020304" pitchFamily="18" charset="0"/>
              </a:rPr>
              <a:t>, Trista J. Vick-Majors</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4400" dirty="0">
                <a:effectLst/>
                <a:latin typeface="Aptos" panose="020B0004020202020204" pitchFamily="34" charset="0"/>
                <a:ea typeface="Aptos" panose="020B0004020202020204" pitchFamily="34" charset="0"/>
                <a:cs typeface="Times New Roman" panose="02020603050405020304" pitchFamily="18" charset="0"/>
              </a:rPr>
              <a:t>, with the Winter Grab Network</a:t>
            </a:r>
            <a:endParaRPr lang="en-US" sz="34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55C9A2B5-BEC4-194C-8F85-8166BFE002A3}"/>
              </a:ext>
            </a:extLst>
          </p:cNvPr>
          <p:cNvSpPr txBox="1"/>
          <p:nvPr/>
        </p:nvSpPr>
        <p:spPr>
          <a:xfrm>
            <a:off x="7696200" y="4341992"/>
            <a:ext cx="28498800" cy="832600"/>
          </a:xfrm>
          <a:prstGeom prst="rect">
            <a:avLst/>
          </a:prstGeom>
          <a:noFill/>
          <a:ln w="76200">
            <a:noFill/>
          </a:ln>
        </p:spPr>
        <p:txBody>
          <a:bodyPr wrap="square" rtlCol="0">
            <a:spAutoFit/>
          </a:bodyPr>
          <a:lstStyle/>
          <a:p>
            <a:pPr marL="0" marR="0">
              <a:lnSpc>
                <a:spcPct val="115000"/>
              </a:lnSpc>
              <a:spcAft>
                <a:spcPts val="800"/>
              </a:spcAft>
            </a:pPr>
            <a:r>
              <a:rPr lang="en-US" sz="4400" kern="1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4400" kern="100" dirty="0">
                <a:effectLst/>
                <a:latin typeface="Aptos" panose="020B0004020202020204" pitchFamily="34" charset="0"/>
                <a:ea typeface="Aptos" panose="020B0004020202020204" pitchFamily="34" charset="0"/>
                <a:cs typeface="Times New Roman" panose="02020603050405020304" pitchFamily="18" charset="0"/>
              </a:rPr>
              <a:t>Michigan Technological University, </a:t>
            </a:r>
            <a:r>
              <a:rPr lang="en-US" sz="4400" kern="100" baseline="30000" dirty="0">
                <a:effectLst/>
                <a:latin typeface="Aptos" panose="020B0004020202020204" pitchFamily="34" charset="0"/>
                <a:ea typeface="Aptos" panose="020B0004020202020204" pitchFamily="34" charset="0"/>
                <a:cs typeface="Times New Roman" panose="02020603050405020304" pitchFamily="18" charset="0"/>
              </a:rPr>
              <a:t>2</a:t>
            </a:r>
            <a:r>
              <a:rPr lang="en-US" sz="4400" kern="100" dirty="0">
                <a:effectLst/>
                <a:latin typeface="Aptos" panose="020B0004020202020204" pitchFamily="34" charset="0"/>
                <a:ea typeface="Aptos" panose="020B0004020202020204" pitchFamily="34" charset="0"/>
                <a:cs typeface="Times New Roman" panose="02020603050405020304" pitchFamily="18" charset="0"/>
              </a:rPr>
              <a:t>Oakland University, </a:t>
            </a:r>
            <a:r>
              <a:rPr lang="en-US" sz="4400" kern="100" baseline="30000" dirty="0">
                <a:effectLst/>
                <a:latin typeface="Aptos" panose="020B0004020202020204" pitchFamily="34" charset="0"/>
                <a:ea typeface="Aptos" panose="020B0004020202020204" pitchFamily="34" charset="0"/>
                <a:cs typeface="Times New Roman" panose="02020603050405020304" pitchFamily="18" charset="0"/>
              </a:rPr>
              <a:t>3</a:t>
            </a:r>
            <a:r>
              <a:rPr lang="en-US" sz="4400" kern="100" dirty="0">
                <a:effectLst/>
                <a:latin typeface="Aptos" panose="020B0004020202020204" pitchFamily="34" charset="0"/>
                <a:ea typeface="Aptos" panose="020B0004020202020204" pitchFamily="34" charset="0"/>
                <a:cs typeface="Times New Roman" panose="02020603050405020304" pitchFamily="18" charset="0"/>
              </a:rPr>
              <a:t>Central Michigan University, </a:t>
            </a:r>
            <a:r>
              <a:rPr lang="en-US" sz="4400" kern="100" baseline="30000" dirty="0">
                <a:effectLst/>
                <a:latin typeface="Aptos" panose="020B0004020202020204" pitchFamily="34" charset="0"/>
                <a:ea typeface="Aptos" panose="020B0004020202020204" pitchFamily="34" charset="0"/>
                <a:cs typeface="Times New Roman" panose="02020603050405020304" pitchFamily="18" charset="0"/>
              </a:rPr>
              <a:t>4</a:t>
            </a:r>
            <a:r>
              <a:rPr lang="en-US" sz="4400" kern="100" dirty="0">
                <a:effectLst/>
                <a:latin typeface="Aptos" panose="020B0004020202020204" pitchFamily="34" charset="0"/>
                <a:ea typeface="Aptos" panose="020B0004020202020204" pitchFamily="34" charset="0"/>
                <a:cs typeface="Times New Roman" panose="02020603050405020304" pitchFamily="18" charset="0"/>
              </a:rPr>
              <a:t>Lake Superior State University</a:t>
            </a:r>
          </a:p>
        </p:txBody>
      </p:sp>
      <p:pic>
        <p:nvPicPr>
          <p:cNvPr id="10" name="Picture 9" descr="A black text on a black background&#10;&#10;AI-generated content may be incorrect.">
            <a:extLst>
              <a:ext uri="{FF2B5EF4-FFF2-40B4-BE49-F238E27FC236}">
                <a16:creationId xmlns:a16="http://schemas.microsoft.com/office/drawing/2014/main" id="{E90A9EB1-1614-3529-1DB7-EF16906031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253" y="517480"/>
            <a:ext cx="7787138" cy="2577885"/>
          </a:xfrm>
          <a:prstGeom prst="rect">
            <a:avLst/>
          </a:prstGeom>
        </p:spPr>
      </p:pic>
      <p:sp>
        <p:nvSpPr>
          <p:cNvPr id="11" name="TextBox 10">
            <a:extLst>
              <a:ext uri="{FF2B5EF4-FFF2-40B4-BE49-F238E27FC236}">
                <a16:creationId xmlns:a16="http://schemas.microsoft.com/office/drawing/2014/main" id="{EF44016D-E826-8C06-4FE6-C875AAF3E039}"/>
              </a:ext>
            </a:extLst>
          </p:cNvPr>
          <p:cNvSpPr txBox="1"/>
          <p:nvPr/>
        </p:nvSpPr>
        <p:spPr>
          <a:xfrm>
            <a:off x="572253" y="16002002"/>
            <a:ext cx="13905748" cy="16497298"/>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6000" kern="100" dirty="0">
                <a:latin typeface="Aptos" panose="020B0004020202020204" pitchFamily="34" charset="0"/>
                <a:ea typeface="Aptos" panose="020B0004020202020204" pitchFamily="34" charset="0"/>
                <a:cs typeface="Times New Roman" panose="02020603050405020304" pitchFamily="18" charset="0"/>
              </a:rPr>
              <a:t>Methods</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Surface water samples were taken from the Laurentian Great Lakes (see Figure 1).</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DOC concentrations were measured using a Shimadzu TOC-L.</a:t>
            </a:r>
          </a:p>
          <a:p>
            <a:pPr marL="457200" marR="0" indent="-457200">
              <a:lnSpc>
                <a:spcPct val="115000"/>
              </a:lnSpc>
              <a:spcAft>
                <a:spcPts val="800"/>
              </a:spcAft>
              <a:buFont typeface="Arial" panose="020B0604020202020204" pitchFamily="34" charset="0"/>
              <a:buChar char="•"/>
            </a:pPr>
            <a:r>
              <a:rPr lang="en-US" sz="2800" kern="100" dirty="0" err="1">
                <a:latin typeface="Aptos" panose="020B0004020202020204" pitchFamily="34" charset="0"/>
                <a:ea typeface="Aptos" panose="020B0004020202020204" pitchFamily="34" charset="0"/>
                <a:cs typeface="Times New Roman" panose="02020603050405020304" pitchFamily="18" charset="0"/>
              </a:rPr>
              <a:t>Flourescent</a:t>
            </a:r>
            <a:r>
              <a:rPr lang="en-US" sz="2800" kern="100" dirty="0">
                <a:latin typeface="Aptos" panose="020B0004020202020204" pitchFamily="34" charset="0"/>
                <a:ea typeface="Aptos" panose="020B0004020202020204" pitchFamily="34" charset="0"/>
                <a:cs typeface="Times New Roman" panose="02020603050405020304" pitchFamily="18" charset="0"/>
              </a:rPr>
              <a:t>  dissolved organic matter (</a:t>
            </a:r>
            <a:r>
              <a:rPr lang="en-US" sz="2800" kern="100" dirty="0" err="1">
                <a:latin typeface="Aptos" panose="020B0004020202020204" pitchFamily="34" charset="0"/>
                <a:ea typeface="Aptos" panose="020B0004020202020204" pitchFamily="34" charset="0"/>
                <a:cs typeface="Times New Roman" panose="02020603050405020304" pitchFamily="18" charset="0"/>
              </a:rPr>
              <a:t>fDOM</a:t>
            </a:r>
            <a:r>
              <a:rPr lang="en-US" sz="2800" kern="100" dirty="0">
                <a:latin typeface="Aptos" panose="020B0004020202020204" pitchFamily="34" charset="0"/>
                <a:ea typeface="Aptos" panose="020B0004020202020204" pitchFamily="34" charset="0"/>
                <a:cs typeface="Times New Roman" panose="02020603050405020304" pitchFamily="18" charset="0"/>
              </a:rPr>
              <a:t>) was characterized using a Horiba </a:t>
            </a:r>
            <a:r>
              <a:rPr lang="en-US" sz="2800" kern="100" dirty="0" err="1">
                <a:latin typeface="Aptos" panose="020B0004020202020204" pitchFamily="34" charset="0"/>
                <a:ea typeface="Aptos" panose="020B0004020202020204" pitchFamily="34" charset="0"/>
                <a:cs typeface="Times New Roman" panose="02020603050405020304" pitchFamily="18" charset="0"/>
              </a:rPr>
              <a:t>Aqualog</a:t>
            </a:r>
            <a:r>
              <a:rPr lang="en-US" sz="2800" kern="100" dirty="0">
                <a:latin typeface="Aptos" panose="020B0004020202020204" pitchFamily="34" charset="0"/>
                <a:ea typeface="Aptos" panose="020B0004020202020204" pitchFamily="34" charset="0"/>
                <a:cs typeface="Times New Roman" panose="02020603050405020304" pitchFamily="18" charset="0"/>
              </a:rPr>
              <a:t>. The resulting excitation-emission matrices were used to calculate the humification index (HIX) and other spectral indices.</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Bacterial production was measured via </a:t>
            </a:r>
            <a:r>
              <a:rPr lang="en-US" sz="2800" kern="100" dirty="0" err="1">
                <a:latin typeface="Aptos" panose="020B0004020202020204" pitchFamily="34" charset="0"/>
                <a:ea typeface="Aptos" panose="020B0004020202020204" pitchFamily="34" charset="0"/>
                <a:cs typeface="Times New Roman" panose="02020603050405020304" pitchFamily="18" charset="0"/>
              </a:rPr>
              <a:t>tritated</a:t>
            </a:r>
            <a:r>
              <a:rPr lang="en-US" sz="2800" kern="100" dirty="0">
                <a:latin typeface="Aptos" panose="020B0004020202020204" pitchFamily="34" charset="0"/>
                <a:ea typeface="Aptos" panose="020B0004020202020204" pitchFamily="34" charset="0"/>
                <a:cs typeface="Times New Roman" panose="02020603050405020304" pitchFamily="18" charset="0"/>
              </a:rPr>
              <a:t> leucine and thymidine incubations, and were quantified using  liquid scintillation.</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Ice and snow thickness were measured at each site.</a:t>
            </a:r>
          </a:p>
          <a:p>
            <a:pPr marL="457200" marR="0" indent="-457200">
              <a:lnSpc>
                <a:spcPct val="115000"/>
              </a:lnSpc>
              <a:spcAft>
                <a:spcPts val="800"/>
              </a:spcAft>
              <a:buFont typeface="Arial" panose="020B0604020202020204" pitchFamily="34" charset="0"/>
              <a:buChar char="•"/>
            </a:pPr>
            <a:endParaRPr lang="en-US" sz="28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316BF666-8DA4-0F56-9FC3-390B49AF31F3}"/>
              </a:ext>
            </a:extLst>
          </p:cNvPr>
          <p:cNvSpPr txBox="1"/>
          <p:nvPr/>
        </p:nvSpPr>
        <p:spPr>
          <a:xfrm>
            <a:off x="14890348" y="16002001"/>
            <a:ext cx="13905748" cy="16497298"/>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6000" kern="100" dirty="0">
                <a:latin typeface="Aptos" panose="020B0004020202020204" pitchFamily="34" charset="0"/>
                <a:ea typeface="Aptos" panose="020B0004020202020204" pitchFamily="34" charset="0"/>
                <a:cs typeface="Times New Roman" panose="02020603050405020304" pitchFamily="18" charset="0"/>
              </a:rPr>
              <a:t>DOC concentration and Carbon Quality</a:t>
            </a:r>
          </a:p>
        </p:txBody>
      </p:sp>
      <p:sp>
        <p:nvSpPr>
          <p:cNvPr id="13" name="TextBox 12">
            <a:extLst>
              <a:ext uri="{FF2B5EF4-FFF2-40B4-BE49-F238E27FC236}">
                <a16:creationId xmlns:a16="http://schemas.microsoft.com/office/drawing/2014/main" id="{789E59F7-0BA9-38CD-8BA6-B739D1F0E9AB}"/>
              </a:ext>
            </a:extLst>
          </p:cNvPr>
          <p:cNvSpPr txBox="1"/>
          <p:nvPr/>
        </p:nvSpPr>
        <p:spPr>
          <a:xfrm>
            <a:off x="29412448" y="21612707"/>
            <a:ext cx="13914003" cy="7713818"/>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6000" kern="100" dirty="0">
                <a:latin typeface="Aptos" panose="020B0004020202020204" pitchFamily="34" charset="0"/>
                <a:ea typeface="Aptos" panose="020B0004020202020204" pitchFamily="34" charset="0"/>
                <a:cs typeface="Times New Roman" panose="02020603050405020304" pitchFamily="18" charset="0"/>
              </a:rPr>
              <a:t>Conclusions</a:t>
            </a:r>
          </a:p>
          <a:p>
            <a:pPr marL="285750" marR="0" indent="-285750">
              <a:lnSpc>
                <a:spcPct val="115000"/>
              </a:lnSpc>
              <a:spcAft>
                <a:spcPts val="800"/>
              </a:spcAft>
              <a:buFont typeface="Arial" panose="020B0604020202020204" pitchFamily="34" charset="0"/>
              <a:buChar char="•"/>
            </a:pPr>
            <a:r>
              <a:rPr lang="en-US" sz="2800" dirty="0">
                <a:latin typeface="Aptos" panose="020B0004020202020204" pitchFamily="34" charset="0"/>
                <a:ea typeface="Aptos" panose="020B0004020202020204" pitchFamily="34" charset="0"/>
                <a:cs typeface="Times New Roman" panose="02020603050405020304" pitchFamily="18" charset="0"/>
              </a:rPr>
              <a:t>Winter 2024 was the least severe winter in comparison to 2022 and 2025, since it consistently had on average lower Ice and Snow cover (figure 2).</a:t>
            </a:r>
          </a:p>
          <a:p>
            <a:pPr marL="285750" marR="0" indent="-285750">
              <a:lnSpc>
                <a:spcPct val="115000"/>
              </a:lnSpc>
              <a:spcAft>
                <a:spcPts val="800"/>
              </a:spcAft>
              <a:buFont typeface="Arial" panose="020B0604020202020204" pitchFamily="34" charset="0"/>
              <a:buChar char="•"/>
            </a:pPr>
            <a:r>
              <a:rPr lang="en-US" sz="2800" dirty="0">
                <a:latin typeface="Aptos" panose="020B0004020202020204" pitchFamily="34" charset="0"/>
                <a:ea typeface="Aptos" panose="020B0004020202020204" pitchFamily="34" charset="0"/>
                <a:cs typeface="Times New Roman" panose="02020603050405020304" pitchFamily="18" charset="0"/>
              </a:rPr>
              <a:t>Microbial activity did not appear to be directly impacted by winter severity (figure 3). </a:t>
            </a:r>
          </a:p>
          <a:p>
            <a:pPr marL="285750" marR="0"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DOC concentrations (see figure 4) were higher in 2022 (more severe winter)</a:t>
            </a:r>
          </a:p>
          <a:p>
            <a:pPr marL="742950" lvl="1"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DOC may be excluded from the ice as if forms resulting in more concentrated DOC in the surface water.</a:t>
            </a:r>
          </a:p>
          <a:p>
            <a:pPr marL="285750"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The overall complexity and quality of the DOC was poorer in the winter of 2022 (figure 5) since the  HIX value was larger in 2022 for most lakes.</a:t>
            </a:r>
          </a:p>
          <a:p>
            <a:pPr marL="285750"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The SUVA254 value (figure 6) suggests that carbon in 2024 was more aromatic and could be terrestrial in origin</a:t>
            </a:r>
          </a:p>
          <a:p>
            <a:pPr marL="742950" lvl="1"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This would line up with limited ice cover increasing connectivity to the watershed</a:t>
            </a:r>
          </a:p>
        </p:txBody>
      </p:sp>
      <p:sp>
        <p:nvSpPr>
          <p:cNvPr id="14" name="TextBox 13">
            <a:extLst>
              <a:ext uri="{FF2B5EF4-FFF2-40B4-BE49-F238E27FC236}">
                <a16:creationId xmlns:a16="http://schemas.microsoft.com/office/drawing/2014/main" id="{D7A3E09E-5C22-D611-10B7-11A0947A3864}"/>
              </a:ext>
            </a:extLst>
          </p:cNvPr>
          <p:cNvSpPr txBox="1"/>
          <p:nvPr/>
        </p:nvSpPr>
        <p:spPr>
          <a:xfrm>
            <a:off x="29404944" y="30289499"/>
            <a:ext cx="13914003" cy="2445079"/>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4800" kern="100" dirty="0">
                <a:latin typeface="Aptos" panose="020B0004020202020204" pitchFamily="34" charset="0"/>
                <a:ea typeface="Aptos" panose="020B0004020202020204" pitchFamily="34" charset="0"/>
                <a:cs typeface="Times New Roman" panose="02020603050405020304" pitchFamily="18" charset="0"/>
              </a:rPr>
              <a:t>Acknowledgements</a:t>
            </a:r>
          </a:p>
          <a:p>
            <a:pPr marL="0" marR="0">
              <a:lnSpc>
                <a:spcPct val="115000"/>
              </a:lnSpc>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We would like to thank Maci Quintanilla, Garrett </a:t>
            </a:r>
            <a:r>
              <a:rPr lang="en-US" sz="2000" kern="100" dirty="0" err="1">
                <a:latin typeface="Aptos" panose="020B0004020202020204" pitchFamily="34" charset="0"/>
                <a:ea typeface="Aptos" panose="020B0004020202020204" pitchFamily="34" charset="0"/>
                <a:cs typeface="Times New Roman" panose="02020603050405020304" pitchFamily="18" charset="0"/>
              </a:rPr>
              <a:t>Lukosavich</a:t>
            </a:r>
            <a:r>
              <a:rPr lang="en-US" sz="2000" kern="100" dirty="0">
                <a:latin typeface="Aptos" panose="020B0004020202020204" pitchFamily="34" charset="0"/>
                <a:ea typeface="Aptos" panose="020B0004020202020204" pitchFamily="34" charset="0"/>
                <a:cs typeface="Times New Roman" panose="02020603050405020304" pitchFamily="18" charset="0"/>
              </a:rPr>
              <a:t>, Mitch </a:t>
            </a:r>
            <a:r>
              <a:rPr lang="en-US" sz="2000" kern="100" dirty="0" err="1">
                <a:latin typeface="Aptos" panose="020B0004020202020204" pitchFamily="34" charset="0"/>
                <a:ea typeface="Aptos" panose="020B0004020202020204" pitchFamily="34" charset="0"/>
                <a:cs typeface="Times New Roman" panose="02020603050405020304" pitchFamily="18" charset="0"/>
              </a:rPr>
              <a:t>Kehne</a:t>
            </a:r>
            <a:r>
              <a:rPr lang="en-US" sz="2000" kern="100" dirty="0">
                <a:latin typeface="Aptos" panose="020B0004020202020204" pitchFamily="34" charset="0"/>
                <a:ea typeface="Aptos" panose="020B0004020202020204" pitchFamily="34" charset="0"/>
                <a:cs typeface="Times New Roman" panose="02020603050405020304" pitchFamily="18" charset="0"/>
              </a:rPr>
              <a:t>, Allen Cureton, Mari Leland, K.M. Shafi, and An Nguyen for assistance with sample collection the Great Lakes Research Center for providing logistical support, and the Great Lakes Winter Network for support. Special thanks to the Winter Grab network for participating in sample collection. This work is supported by a Michigan Sea Grant to TVM (SUBK00020867.</a:t>
            </a:r>
          </a:p>
          <a:p>
            <a:pPr marL="0" marR="0">
              <a:lnSpc>
                <a:spcPct val="115000"/>
              </a:lnSpc>
              <a:spcAft>
                <a:spcPts val="800"/>
              </a:spcAft>
            </a:pPr>
            <a:r>
              <a:rPr lang="en-US" sz="1600" dirty="0">
                <a:effectLst/>
                <a:latin typeface="Aptos" panose="020B0004020202020204" pitchFamily="34" charset="0"/>
                <a:ea typeface="Aptos" panose="020B0004020202020204" pitchFamily="34" charset="0"/>
                <a:cs typeface="Times New Roman" panose="02020603050405020304" pitchFamily="18" charset="0"/>
              </a:rPr>
              <a:t>	</a:t>
            </a:r>
            <a:endParaRPr lang="en-US" sz="54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59772249-2839-40B2-5530-3F122DAFAE04}"/>
              </a:ext>
            </a:extLst>
          </p:cNvPr>
          <p:cNvSpPr txBox="1"/>
          <p:nvPr/>
        </p:nvSpPr>
        <p:spPr>
          <a:xfrm>
            <a:off x="1257300" y="31534249"/>
            <a:ext cx="12877800" cy="830997"/>
          </a:xfrm>
          <a:prstGeom prst="rect">
            <a:avLst/>
          </a:prstGeom>
          <a:noFill/>
        </p:spPr>
        <p:txBody>
          <a:bodyPr wrap="square" rtlCol="0">
            <a:spAutoFit/>
          </a:bodyPr>
          <a:lstStyle/>
          <a:p>
            <a:r>
              <a:rPr lang="en-US" sz="2400" dirty="0"/>
              <a:t>Figure 1. Map showing the geographical distribution of sampling sites for the winters of 2022, 2024, and 2025.</a:t>
            </a:r>
          </a:p>
        </p:txBody>
      </p:sp>
      <p:sp>
        <p:nvSpPr>
          <p:cNvPr id="24" name="TextBox 23">
            <a:extLst>
              <a:ext uri="{FF2B5EF4-FFF2-40B4-BE49-F238E27FC236}">
                <a16:creationId xmlns:a16="http://schemas.microsoft.com/office/drawing/2014/main" id="{74760C9C-1DBC-F697-CAF9-4B33B94BE80A}"/>
              </a:ext>
            </a:extLst>
          </p:cNvPr>
          <p:cNvSpPr txBox="1"/>
          <p:nvPr/>
        </p:nvSpPr>
        <p:spPr>
          <a:xfrm>
            <a:off x="15506700" y="23658528"/>
            <a:ext cx="12877800" cy="1569660"/>
          </a:xfrm>
          <a:prstGeom prst="rect">
            <a:avLst/>
          </a:prstGeom>
          <a:noFill/>
        </p:spPr>
        <p:txBody>
          <a:bodyPr wrap="square" rtlCol="0">
            <a:spAutoFit/>
          </a:bodyPr>
          <a:lstStyle/>
          <a:p>
            <a:r>
              <a:rPr lang="en-US" sz="2400" dirty="0"/>
              <a:t>Figure 3. Leucine and thymidine uptake were plotted against each other to show the relationship between microbial maintenance (leucine uptake) and bacterial growth (thymidine uptake). The grey dotted line represents a 1:1 relationship. </a:t>
            </a:r>
          </a:p>
          <a:p>
            <a:endParaRPr lang="en-US" sz="2400" dirty="0"/>
          </a:p>
        </p:txBody>
      </p:sp>
      <p:sp>
        <p:nvSpPr>
          <p:cNvPr id="25" name="TextBox 24">
            <a:extLst>
              <a:ext uri="{FF2B5EF4-FFF2-40B4-BE49-F238E27FC236}">
                <a16:creationId xmlns:a16="http://schemas.microsoft.com/office/drawing/2014/main" id="{E2BDED83-435C-9E38-94DC-7AC58E831B79}"/>
              </a:ext>
            </a:extLst>
          </p:cNvPr>
          <p:cNvSpPr txBox="1"/>
          <p:nvPr/>
        </p:nvSpPr>
        <p:spPr>
          <a:xfrm>
            <a:off x="14890347" y="5297949"/>
            <a:ext cx="13905748" cy="10245719"/>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6000" kern="100" dirty="0">
                <a:latin typeface="Aptos" panose="020B0004020202020204" pitchFamily="34" charset="0"/>
                <a:ea typeface="Aptos" panose="020B0004020202020204" pitchFamily="34" charset="0"/>
                <a:cs typeface="Times New Roman" panose="02020603050405020304" pitchFamily="18" charset="0"/>
              </a:rPr>
              <a:t>Ice Thickness</a:t>
            </a:r>
          </a:p>
          <a:p>
            <a:pPr marL="0" marR="0">
              <a:lnSpc>
                <a:spcPct val="115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	</a:t>
            </a:r>
            <a:endParaRPr lang="en-US" sz="6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EC460A93-D3F4-2AC7-D6A3-B4BC676A185D}"/>
              </a:ext>
            </a:extLst>
          </p:cNvPr>
          <p:cNvSpPr txBox="1"/>
          <p:nvPr/>
        </p:nvSpPr>
        <p:spPr>
          <a:xfrm>
            <a:off x="15506700" y="14061776"/>
            <a:ext cx="12877800" cy="1200329"/>
          </a:xfrm>
          <a:prstGeom prst="rect">
            <a:avLst/>
          </a:prstGeom>
          <a:noFill/>
        </p:spPr>
        <p:txBody>
          <a:bodyPr wrap="square" rtlCol="0">
            <a:spAutoFit/>
          </a:bodyPr>
          <a:lstStyle/>
          <a:p>
            <a:r>
              <a:rPr lang="en-US" sz="2400" dirty="0"/>
              <a:t>Figure 2. Snow and Ice thickness was calculated by taking the average thickness between sites for each lake. In 2024, lakes Erie and Michigan had no ice cover. Lake St. Clair was not sampled in 2022.</a:t>
            </a:r>
          </a:p>
        </p:txBody>
      </p:sp>
      <p:pic>
        <p:nvPicPr>
          <p:cNvPr id="22" name="Picture 21" descr="A graph of different colored columns&#10;&#10;AI-generated content may be incorrect.">
            <a:extLst>
              <a:ext uri="{FF2B5EF4-FFF2-40B4-BE49-F238E27FC236}">
                <a16:creationId xmlns:a16="http://schemas.microsoft.com/office/drawing/2014/main" id="{43517B3D-0CEE-411C-534D-28C1A266CB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04322" y="6299174"/>
            <a:ext cx="12877799" cy="7700924"/>
          </a:xfrm>
          <a:prstGeom prst="rect">
            <a:avLst/>
          </a:prstGeom>
        </p:spPr>
      </p:pic>
      <p:sp>
        <p:nvSpPr>
          <p:cNvPr id="28" name="TextBox 27">
            <a:extLst>
              <a:ext uri="{FF2B5EF4-FFF2-40B4-BE49-F238E27FC236}">
                <a16:creationId xmlns:a16="http://schemas.microsoft.com/office/drawing/2014/main" id="{614AE277-1DF6-2B19-3156-354D097F748D}"/>
              </a:ext>
            </a:extLst>
          </p:cNvPr>
          <p:cNvSpPr txBox="1"/>
          <p:nvPr/>
        </p:nvSpPr>
        <p:spPr>
          <a:xfrm>
            <a:off x="15506700" y="31534249"/>
            <a:ext cx="12877800" cy="1200329"/>
          </a:xfrm>
          <a:prstGeom prst="rect">
            <a:avLst/>
          </a:prstGeom>
          <a:noFill/>
        </p:spPr>
        <p:txBody>
          <a:bodyPr wrap="square" rtlCol="0">
            <a:spAutoFit/>
          </a:bodyPr>
          <a:lstStyle/>
          <a:p>
            <a:r>
              <a:rPr lang="en-US" sz="2400" dirty="0"/>
              <a:t>Figure 4. Preliminary data from winter 2024 is shown next to Winter 2022. The DOC concentration for each lake was averaged and plotted.  </a:t>
            </a:r>
          </a:p>
          <a:p>
            <a:endParaRPr lang="en-US" sz="2400" dirty="0"/>
          </a:p>
        </p:txBody>
      </p:sp>
      <p:sp>
        <p:nvSpPr>
          <p:cNvPr id="29" name="TextBox 28">
            <a:extLst>
              <a:ext uri="{FF2B5EF4-FFF2-40B4-BE49-F238E27FC236}">
                <a16:creationId xmlns:a16="http://schemas.microsoft.com/office/drawing/2014/main" id="{1C0D47DC-A43E-2574-22B2-AA6506F03434}"/>
              </a:ext>
            </a:extLst>
          </p:cNvPr>
          <p:cNvSpPr txBox="1"/>
          <p:nvPr/>
        </p:nvSpPr>
        <p:spPr>
          <a:xfrm>
            <a:off x="29404944" y="5327699"/>
            <a:ext cx="13905748" cy="15322035"/>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6000" kern="100" dirty="0">
                <a:latin typeface="Aptos" panose="020B0004020202020204" pitchFamily="34" charset="0"/>
                <a:ea typeface="Aptos" panose="020B0004020202020204" pitchFamily="34" charset="0"/>
                <a:cs typeface="Times New Roman" panose="02020603050405020304" pitchFamily="18" charset="0"/>
              </a:rPr>
              <a:t>Carbon Quality</a:t>
            </a:r>
          </a:p>
          <a:p>
            <a:pPr marL="0" marR="0">
              <a:lnSpc>
                <a:spcPct val="115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	</a:t>
            </a:r>
            <a:endParaRPr lang="en-US" sz="6000" kern="100" dirty="0">
              <a:latin typeface="Aptos" panose="020B0004020202020204" pitchFamily="34" charset="0"/>
              <a:ea typeface="Aptos" panose="020B0004020202020204" pitchFamily="34" charset="0"/>
              <a:cs typeface="Times New Roman" panose="02020603050405020304" pitchFamily="18" charset="0"/>
            </a:endParaRPr>
          </a:p>
        </p:txBody>
      </p:sp>
      <p:pic>
        <p:nvPicPr>
          <p:cNvPr id="31" name="Picture 30" descr="A graph of different colored bars&#10;&#10;AI-generated content may be incorrect.">
            <a:extLst>
              <a:ext uri="{FF2B5EF4-FFF2-40B4-BE49-F238E27FC236}">
                <a16:creationId xmlns:a16="http://schemas.microsoft.com/office/drawing/2014/main" id="{1C84C7BD-5B06-9B8E-2350-20A748C256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14709" y="25013653"/>
            <a:ext cx="10656079" cy="6386543"/>
          </a:xfrm>
          <a:prstGeom prst="rect">
            <a:avLst/>
          </a:prstGeom>
        </p:spPr>
      </p:pic>
      <p:pic>
        <p:nvPicPr>
          <p:cNvPr id="33" name="Picture 32" descr="A graph of different colored squares&#10;&#10;AI-generated content may be incorrect.">
            <a:extLst>
              <a:ext uri="{FF2B5EF4-FFF2-40B4-BE49-F238E27FC236}">
                <a16:creationId xmlns:a16="http://schemas.microsoft.com/office/drawing/2014/main" id="{83EEEF5A-DE90-B33F-4BD1-654E32E90B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35647" y="6342544"/>
            <a:ext cx="9718706" cy="5824744"/>
          </a:xfrm>
          <a:prstGeom prst="rect">
            <a:avLst/>
          </a:prstGeom>
        </p:spPr>
      </p:pic>
      <p:pic>
        <p:nvPicPr>
          <p:cNvPr id="37" name="Picture 36" descr="A graph with different colored squares and lines&#10;&#10;AI-generated content may be incorrect.">
            <a:extLst>
              <a:ext uri="{FF2B5EF4-FFF2-40B4-BE49-F238E27FC236}">
                <a16:creationId xmlns:a16="http://schemas.microsoft.com/office/drawing/2014/main" id="{971A4A67-810C-7423-80A6-7323F6E349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335647" y="13356709"/>
            <a:ext cx="9718706" cy="5824744"/>
          </a:xfrm>
          <a:prstGeom prst="rect">
            <a:avLst/>
          </a:prstGeom>
        </p:spPr>
      </p:pic>
      <p:sp>
        <p:nvSpPr>
          <p:cNvPr id="38" name="TextBox 37">
            <a:extLst>
              <a:ext uri="{FF2B5EF4-FFF2-40B4-BE49-F238E27FC236}">
                <a16:creationId xmlns:a16="http://schemas.microsoft.com/office/drawing/2014/main" id="{0E131939-F3EF-CE65-BEF0-6F7AE39755D5}"/>
              </a:ext>
            </a:extLst>
          </p:cNvPr>
          <p:cNvSpPr txBox="1"/>
          <p:nvPr/>
        </p:nvSpPr>
        <p:spPr>
          <a:xfrm>
            <a:off x="29927173" y="12167288"/>
            <a:ext cx="12877800" cy="1569660"/>
          </a:xfrm>
          <a:prstGeom prst="rect">
            <a:avLst/>
          </a:prstGeom>
          <a:noFill/>
        </p:spPr>
        <p:txBody>
          <a:bodyPr wrap="square" rtlCol="0">
            <a:spAutoFit/>
          </a:bodyPr>
          <a:lstStyle/>
          <a:p>
            <a:r>
              <a:rPr lang="en-US" sz="2400" dirty="0"/>
              <a:t>Figure 5. The humification index (HIX) is a spectral index that  compares relative aromaticity of humic substances. The lower the number the  less humic and “fresher” the carbon is. The higher the number the more complex and aromatic the carbon substrate is.</a:t>
            </a:r>
          </a:p>
          <a:p>
            <a:endParaRPr lang="en-US" sz="2400" dirty="0"/>
          </a:p>
        </p:txBody>
      </p:sp>
      <p:sp>
        <p:nvSpPr>
          <p:cNvPr id="39" name="TextBox 38">
            <a:extLst>
              <a:ext uri="{FF2B5EF4-FFF2-40B4-BE49-F238E27FC236}">
                <a16:creationId xmlns:a16="http://schemas.microsoft.com/office/drawing/2014/main" id="{A4B540FD-A96C-F5B2-3ACE-626BA7A55CBA}"/>
              </a:ext>
            </a:extLst>
          </p:cNvPr>
          <p:cNvSpPr txBox="1"/>
          <p:nvPr/>
        </p:nvSpPr>
        <p:spPr>
          <a:xfrm>
            <a:off x="29756100" y="19315429"/>
            <a:ext cx="12877800" cy="1200329"/>
          </a:xfrm>
          <a:prstGeom prst="rect">
            <a:avLst/>
          </a:prstGeom>
          <a:noFill/>
        </p:spPr>
        <p:txBody>
          <a:bodyPr wrap="square" rtlCol="0">
            <a:spAutoFit/>
          </a:bodyPr>
          <a:lstStyle/>
          <a:p>
            <a:r>
              <a:rPr lang="en-US" sz="2400" dirty="0"/>
              <a:t>Figure 6.  SUVA254 is an absorption index that looks at the relative aromaticity of DOC but considers the concentration of substrate. The higher the value, the higher the aromaticity and the higher the likelihood that the carbon is terrestrial in origin. </a:t>
            </a:r>
          </a:p>
        </p:txBody>
      </p:sp>
      <p:pic>
        <p:nvPicPr>
          <p:cNvPr id="45" name="Picture 44" descr="A graph of a number of colored squares&#10;&#10;AI-generated content may be incorrect.">
            <a:extLst>
              <a:ext uri="{FF2B5EF4-FFF2-40B4-BE49-F238E27FC236}">
                <a16:creationId xmlns:a16="http://schemas.microsoft.com/office/drawing/2014/main" id="{AFC43CEC-45CB-4A2E-7235-5B403DC143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614708" y="17138719"/>
            <a:ext cx="10656079" cy="6386542"/>
          </a:xfrm>
          <a:prstGeom prst="rect">
            <a:avLst/>
          </a:prstGeom>
        </p:spPr>
      </p:pic>
      <p:sp>
        <p:nvSpPr>
          <p:cNvPr id="9" name="TextBox 8">
            <a:extLst>
              <a:ext uri="{FF2B5EF4-FFF2-40B4-BE49-F238E27FC236}">
                <a16:creationId xmlns:a16="http://schemas.microsoft.com/office/drawing/2014/main" id="{B631512F-08F9-D10D-86F1-B3B12F44C852}"/>
              </a:ext>
            </a:extLst>
          </p:cNvPr>
          <p:cNvSpPr txBox="1"/>
          <p:nvPr/>
        </p:nvSpPr>
        <p:spPr>
          <a:xfrm>
            <a:off x="572253" y="11809415"/>
            <a:ext cx="13905748" cy="3770262"/>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2800" kern="100" dirty="0">
                <a:latin typeface="Aptos" panose="020B0004020202020204" pitchFamily="34" charset="0"/>
                <a:ea typeface="Aptos" panose="020B0004020202020204" pitchFamily="34" charset="0"/>
                <a:cs typeface="Times New Roman" panose="02020603050405020304" pitchFamily="18" charset="0"/>
              </a:rPr>
              <a:t>Hypothesis</a:t>
            </a:r>
          </a:p>
          <a:p>
            <a:pPr marL="342900" marR="0" lvl="0" indent="-342900">
              <a:lnSpc>
                <a:spcPct val="115000"/>
              </a:lnSpc>
              <a:buFont typeface="Symbol" panose="05050102010706020507" pitchFamily="18" charset="2"/>
              <a:buChar char=""/>
            </a:pPr>
            <a:r>
              <a:rPr lang="en-US" sz="2800" dirty="0">
                <a:effectLst/>
                <a:latin typeface="Aptos" panose="020B0004020202020204" pitchFamily="34" charset="0"/>
                <a:ea typeface="Aptos" panose="020B0004020202020204" pitchFamily="34" charset="0"/>
                <a:cs typeface="Times New Roman" panose="02020603050405020304" pitchFamily="18" charset="0"/>
              </a:rPr>
              <a:t>	</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More severe winters would result in reduced dissolved organic carbon (DOC) concentrations, and reduced quality of organic carbon substrates</a:t>
            </a:r>
          </a:p>
          <a:p>
            <a:pPr marL="342900" marR="0" lvl="0" indent="-342900">
              <a:lnSpc>
                <a:spcPct val="115000"/>
              </a:lnSpc>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Microbial activity would shift towards bacterial maintenance with </a:t>
            </a:r>
            <a:r>
              <a:rPr lang="en-US" sz="2800" kern="100" dirty="0">
                <a:latin typeface="Aptos" panose="020B0004020202020204" pitchFamily="34" charset="0"/>
                <a:ea typeface="Aptos" panose="020B0004020202020204" pitchFamily="34" charset="0"/>
                <a:cs typeface="Times New Roman" panose="02020603050405020304" pitchFamily="18" charset="0"/>
              </a:rPr>
              <a:t>increasing winter severity</a:t>
            </a: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8" name="Picture 17" descr="A map of the world&#10;&#10;AI-generated content may be incorrect.">
            <a:extLst>
              <a:ext uri="{FF2B5EF4-FFF2-40B4-BE49-F238E27FC236}">
                <a16:creationId xmlns:a16="http://schemas.microsoft.com/office/drawing/2014/main" id="{49B61748-E4C2-3EF6-C23F-52CA36D9EE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7128" y="21745381"/>
            <a:ext cx="13652998" cy="9654814"/>
          </a:xfrm>
          <a:prstGeom prst="rect">
            <a:avLst/>
          </a:prstGeom>
        </p:spPr>
      </p:pic>
    </p:spTree>
    <p:extLst>
      <p:ext uri="{BB962C8B-B14F-4D97-AF65-F5344CB8AC3E}">
        <p14:creationId xmlns:p14="http://schemas.microsoft.com/office/powerpoint/2010/main" val="371251367"/>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2644</TotalTime>
  <Words>724</Words>
  <Application>Microsoft Office PowerPoint</Application>
  <PresentationFormat>Custom</PresentationFormat>
  <Paragraphs>41</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Aptos</vt:lpstr>
      <vt:lpstr>Aptos Display</vt:lpstr>
      <vt:lpstr>Arial</vt:lpstr>
      <vt:lpstr>Courier New</vt:lpstr>
      <vt:lpstr>Symbol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Connor OLoughlin</dc:creator>
  <cp:lastModifiedBy>Connor OLoughlin</cp:lastModifiedBy>
  <cp:revision>2</cp:revision>
  <dcterms:created xsi:type="dcterms:W3CDTF">2025-03-10T02:32:42Z</dcterms:created>
  <dcterms:modified xsi:type="dcterms:W3CDTF">2025-03-12T04:05:06Z</dcterms:modified>
</cp:coreProperties>
</file>